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7" r:id="rId3"/>
    <p:sldId id="258" r:id="rId4"/>
    <p:sldId id="259" r:id="rId5"/>
    <p:sldId id="260" r:id="rId6"/>
    <p:sldId id="261" r:id="rId7"/>
    <p:sldId id="264" r:id="rId8"/>
    <p:sldId id="262" r:id="rId9"/>
    <p:sldId id="263" r:id="rId10"/>
    <p:sldId id="265" r:id="rId11"/>
    <p:sldId id="266" r:id="rId12"/>
    <p:sldId id="268" r:id="rId13"/>
    <p:sldId id="267" r:id="rId14"/>
  </p:sldIdLst>
  <p:sldSz cx="9144000" cy="6858000" type="screen4x3"/>
  <p:notesSz cx="6938963"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5" d="100"/>
          <a:sy n="95" d="100"/>
        </p:scale>
        <p:origin x="372" y="78"/>
      </p:cViewPr>
      <p:guideLst>
        <p:guide orient="horz" pos="2160"/>
        <p:guide pos="2880"/>
      </p:guideLst>
    </p:cSldViewPr>
  </p:slideViewPr>
  <p:notesTextViewPr>
    <p:cViewPr>
      <p:scale>
        <a:sx n="1" d="1"/>
        <a:sy n="1" d="1"/>
      </p:scale>
      <p:origin x="0" y="0"/>
    </p:cViewPr>
  </p:notesTextViewPr>
  <p:sorterViewPr>
    <p:cViewPr>
      <p:scale>
        <a:sx n="100" d="100"/>
        <a:sy n="100" d="100"/>
      </p:scale>
      <p:origin x="0" y="20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Givler" userId="850b846a-a52a-4240-bb2c-336e46adb952" providerId="ADAL" clId="{61304C5B-148A-443D-ABDA-137BD77A811A}"/>
    <pc:docChg chg="custSel modSld">
      <pc:chgData name="Michael Givler" userId="850b846a-a52a-4240-bb2c-336e46adb952" providerId="ADAL" clId="{61304C5B-148A-443D-ABDA-137BD77A811A}" dt="2018-01-12T15:51:46.014" v="115" actId="20577"/>
      <pc:docMkLst>
        <pc:docMk/>
      </pc:docMkLst>
      <pc:sldChg chg="modSp">
        <pc:chgData name="Michael Givler" userId="850b846a-a52a-4240-bb2c-336e46adb952" providerId="ADAL" clId="{61304C5B-148A-443D-ABDA-137BD77A811A}" dt="2018-01-12T15:51:32.576" v="105" actId="20577"/>
        <pc:sldMkLst>
          <pc:docMk/>
          <pc:sldMk cId="1131760412" sldId="257"/>
        </pc:sldMkLst>
        <pc:spChg chg="mod">
          <ac:chgData name="Michael Givler" userId="850b846a-a52a-4240-bb2c-336e46adb952" providerId="ADAL" clId="{61304C5B-148A-443D-ABDA-137BD77A811A}" dt="2018-01-12T15:51:32.576" v="105" actId="20577"/>
          <ac:spMkLst>
            <pc:docMk/>
            <pc:sldMk cId="1131760412" sldId="257"/>
            <ac:spMk id="2" creationId="{00000000-0000-0000-0000-000000000000}"/>
          </ac:spMkLst>
        </pc:spChg>
      </pc:sldChg>
      <pc:sldChg chg="modSp">
        <pc:chgData name="Michael Givler" userId="850b846a-a52a-4240-bb2c-336e46adb952" providerId="ADAL" clId="{61304C5B-148A-443D-ABDA-137BD77A811A}" dt="2018-01-12T15:51:46.014" v="115" actId="20577"/>
        <pc:sldMkLst>
          <pc:docMk/>
          <pc:sldMk cId="1342758158" sldId="258"/>
        </pc:sldMkLst>
        <pc:spChg chg="mod">
          <ac:chgData name="Michael Givler" userId="850b846a-a52a-4240-bb2c-336e46adb952" providerId="ADAL" clId="{61304C5B-148A-443D-ABDA-137BD77A811A}" dt="2018-01-12T15:48:44.855" v="85" actId="20577"/>
          <ac:spMkLst>
            <pc:docMk/>
            <pc:sldMk cId="1342758158" sldId="258"/>
            <ac:spMk id="3" creationId="{00000000-0000-0000-0000-000000000000}"/>
          </ac:spMkLst>
        </pc:spChg>
        <pc:spChg chg="mod">
          <ac:chgData name="Michael Givler" userId="850b846a-a52a-4240-bb2c-336e46adb952" providerId="ADAL" clId="{61304C5B-148A-443D-ABDA-137BD77A811A}" dt="2018-01-12T15:46:24.693" v="74" actId="255"/>
          <ac:spMkLst>
            <pc:docMk/>
            <pc:sldMk cId="1342758158" sldId="258"/>
            <ac:spMk id="4" creationId="{00000000-0000-0000-0000-000000000000}"/>
          </ac:spMkLst>
        </pc:spChg>
        <pc:spChg chg="mod">
          <ac:chgData name="Michael Givler" userId="850b846a-a52a-4240-bb2c-336e46adb952" providerId="ADAL" clId="{61304C5B-148A-443D-ABDA-137BD77A811A}" dt="2018-01-12T15:51:46.014" v="115" actId="20577"/>
          <ac:spMkLst>
            <pc:docMk/>
            <pc:sldMk cId="1342758158" sldId="258"/>
            <ac:spMk id="6" creationId="{00000000-0000-0000-0000-000000000000}"/>
          </ac:spMkLst>
        </pc:spChg>
      </pc:sldChg>
      <pc:sldChg chg="modSp">
        <pc:chgData name="Michael Givler" userId="850b846a-a52a-4240-bb2c-336e46adb952" providerId="ADAL" clId="{61304C5B-148A-443D-ABDA-137BD77A811A}" dt="2018-01-12T15:49:07.273" v="87" actId="255"/>
        <pc:sldMkLst>
          <pc:docMk/>
          <pc:sldMk cId="4239226682" sldId="262"/>
        </pc:sldMkLst>
        <pc:spChg chg="mod">
          <ac:chgData name="Michael Givler" userId="850b846a-a52a-4240-bb2c-336e46adb952" providerId="ADAL" clId="{61304C5B-148A-443D-ABDA-137BD77A811A}" dt="2018-01-12T15:49:07.273" v="87" actId="255"/>
          <ac:spMkLst>
            <pc:docMk/>
            <pc:sldMk cId="4239226682" sldId="262"/>
            <ac:spMk id="4" creationId="{00000000-0000-0000-0000-000000000000}"/>
          </ac:spMkLst>
        </pc:spChg>
      </pc:sldChg>
      <pc:sldChg chg="modSp">
        <pc:chgData name="Michael Givler" userId="850b846a-a52a-4240-bb2c-336e46adb952" providerId="ADAL" clId="{61304C5B-148A-443D-ABDA-137BD77A811A}" dt="2018-01-12T15:49:37.040" v="92" actId="1036"/>
        <pc:sldMkLst>
          <pc:docMk/>
          <pc:sldMk cId="2226220431" sldId="265"/>
        </pc:sldMkLst>
        <pc:spChg chg="mod">
          <ac:chgData name="Michael Givler" userId="850b846a-a52a-4240-bb2c-336e46adb952" providerId="ADAL" clId="{61304C5B-148A-443D-ABDA-137BD77A811A}" dt="2018-01-12T15:49:37.040" v="92" actId="1036"/>
          <ac:spMkLst>
            <pc:docMk/>
            <pc:sldMk cId="2226220431" sldId="265"/>
            <ac:spMk id="24" creationId="{00000000-0000-0000-0000-000000000000}"/>
          </ac:spMkLst>
        </pc:spChg>
        <pc:picChg chg="mod">
          <ac:chgData name="Michael Givler" userId="850b846a-a52a-4240-bb2c-336e46adb952" providerId="ADAL" clId="{61304C5B-148A-443D-ABDA-137BD77A811A}" dt="2018-01-12T15:49:37.040" v="92" actId="1036"/>
          <ac:picMkLst>
            <pc:docMk/>
            <pc:sldMk cId="2226220431" sldId="265"/>
            <ac:picMk id="23" creationId="{00000000-0000-0000-0000-000000000000}"/>
          </ac:picMkLst>
        </pc:picChg>
      </pc:sldChg>
      <pc:sldChg chg="addSp delSp modSp">
        <pc:chgData name="Michael Givler" userId="850b846a-a52a-4240-bb2c-336e46adb952" providerId="ADAL" clId="{61304C5B-148A-443D-ABDA-137BD77A811A}" dt="2018-01-02T20:43:49.308" v="12" actId="1036"/>
        <pc:sldMkLst>
          <pc:docMk/>
          <pc:sldMk cId="2698589282" sldId="267"/>
        </pc:sldMkLst>
        <pc:picChg chg="add mod modCrop">
          <ac:chgData name="Michael Givler" userId="850b846a-a52a-4240-bb2c-336e46adb952" providerId="ADAL" clId="{61304C5B-148A-443D-ABDA-137BD77A811A}" dt="2018-01-02T20:43:49.308" v="12" actId="1036"/>
          <ac:picMkLst>
            <pc:docMk/>
            <pc:sldMk cId="2698589282" sldId="267"/>
            <ac:picMk id="9" creationId="{FBE1A3A2-2083-45A7-9905-5FBC16CB5172}"/>
          </ac:picMkLst>
        </pc:picChg>
        <pc:picChg chg="del">
          <ac:chgData name="Michael Givler" userId="850b846a-a52a-4240-bb2c-336e46adb952" providerId="ADAL" clId="{61304C5B-148A-443D-ABDA-137BD77A811A}" dt="2018-01-02T20:42:50.587" v="5" actId="478"/>
          <ac:picMkLst>
            <pc:docMk/>
            <pc:sldMk cId="2698589282" sldId="267"/>
            <ac:picMk id="10" creationId="{EFAD987B-C5F6-4DD1-8513-88C0C32AAACC}"/>
          </ac:picMkLst>
        </pc:picChg>
      </pc:sldChg>
    </pc:docChg>
  </pc:docChgLst>
  <pc:docChgLst>
    <pc:chgData name="Michael Givler" userId="850b846a-a52a-4240-bb2c-336e46adb952" providerId="ADAL" clId="{5B8CE146-6984-4706-AEA0-0AF894D42CB6}"/>
    <pc:docChg chg="undo custSel modSld">
      <pc:chgData name="Michael Givler" userId="850b846a-a52a-4240-bb2c-336e46adb952" providerId="ADAL" clId="{5B8CE146-6984-4706-AEA0-0AF894D42CB6}" dt="2017-12-07T18:47:56.545" v="554" actId="20577"/>
      <pc:docMkLst>
        <pc:docMk/>
      </pc:docMkLst>
      <pc:sldChg chg="modSp">
        <pc:chgData name="Michael Givler" userId="850b846a-a52a-4240-bb2c-336e46adb952" providerId="ADAL" clId="{5B8CE146-6984-4706-AEA0-0AF894D42CB6}" dt="2017-11-14T14:47:53.295" v="4" actId="20577"/>
        <pc:sldMkLst>
          <pc:docMk/>
          <pc:sldMk cId="1131760412" sldId="257"/>
        </pc:sldMkLst>
        <pc:spChg chg="mod">
          <ac:chgData name="Michael Givler" userId="850b846a-a52a-4240-bb2c-336e46adb952" providerId="ADAL" clId="{5B8CE146-6984-4706-AEA0-0AF894D42CB6}" dt="2017-11-14T14:47:53.295" v="4" actId="20577"/>
          <ac:spMkLst>
            <pc:docMk/>
            <pc:sldMk cId="1131760412" sldId="257"/>
            <ac:spMk id="4" creationId="{00000000-0000-0000-0000-000000000000}"/>
          </ac:spMkLst>
        </pc:spChg>
      </pc:sldChg>
      <pc:sldChg chg="addSp modSp">
        <pc:chgData name="Michael Givler" userId="850b846a-a52a-4240-bb2c-336e46adb952" providerId="ADAL" clId="{5B8CE146-6984-4706-AEA0-0AF894D42CB6}" dt="2017-12-07T17:59:54.230" v="478" actId="1035"/>
        <pc:sldMkLst>
          <pc:docMk/>
          <pc:sldMk cId="1342758158" sldId="258"/>
        </pc:sldMkLst>
        <pc:spChg chg="mod">
          <ac:chgData name="Michael Givler" userId="850b846a-a52a-4240-bb2c-336e46adb952" providerId="ADAL" clId="{5B8CE146-6984-4706-AEA0-0AF894D42CB6}" dt="2017-12-07T17:53:08.327" v="343" actId="12"/>
          <ac:spMkLst>
            <pc:docMk/>
            <pc:sldMk cId="1342758158" sldId="258"/>
            <ac:spMk id="4" creationId="{00000000-0000-0000-0000-000000000000}"/>
          </ac:spMkLst>
        </pc:spChg>
        <pc:spChg chg="add mod">
          <ac:chgData name="Michael Givler" userId="850b846a-a52a-4240-bb2c-336e46adb952" providerId="ADAL" clId="{5B8CE146-6984-4706-AEA0-0AF894D42CB6}" dt="2017-12-07T17:59:54.230" v="478" actId="1035"/>
          <ac:spMkLst>
            <pc:docMk/>
            <pc:sldMk cId="1342758158" sldId="258"/>
            <ac:spMk id="5" creationId="{D058550E-070F-4F3B-B508-5CCD06E5E289}"/>
          </ac:spMkLst>
        </pc:spChg>
      </pc:sldChg>
      <pc:sldChg chg="modSp">
        <pc:chgData name="Michael Givler" userId="850b846a-a52a-4240-bb2c-336e46adb952" providerId="ADAL" clId="{5B8CE146-6984-4706-AEA0-0AF894D42CB6}" dt="2017-11-14T15:13:36.135" v="288" actId="1035"/>
        <pc:sldMkLst>
          <pc:docMk/>
          <pc:sldMk cId="732420871" sldId="259"/>
        </pc:sldMkLst>
        <pc:spChg chg="mod">
          <ac:chgData name="Michael Givler" userId="850b846a-a52a-4240-bb2c-336e46adb952" providerId="ADAL" clId="{5B8CE146-6984-4706-AEA0-0AF894D42CB6}" dt="2017-11-14T15:13:31.221" v="286" actId="1035"/>
          <ac:spMkLst>
            <pc:docMk/>
            <pc:sldMk cId="732420871" sldId="259"/>
            <ac:spMk id="7" creationId="{00000000-0000-0000-0000-000000000000}"/>
          </ac:spMkLst>
        </pc:spChg>
        <pc:spChg chg="mod">
          <ac:chgData name="Michael Givler" userId="850b846a-a52a-4240-bb2c-336e46adb952" providerId="ADAL" clId="{5B8CE146-6984-4706-AEA0-0AF894D42CB6}" dt="2017-11-14T15:13:36.135" v="288" actId="1035"/>
          <ac:spMkLst>
            <pc:docMk/>
            <pc:sldMk cId="732420871" sldId="259"/>
            <ac:spMk id="8" creationId="{00000000-0000-0000-0000-000000000000}"/>
          </ac:spMkLst>
        </pc:spChg>
        <pc:picChg chg="mod">
          <ac:chgData name="Michael Givler" userId="850b846a-a52a-4240-bb2c-336e46adb952" providerId="ADAL" clId="{5B8CE146-6984-4706-AEA0-0AF894D42CB6}" dt="2017-11-14T15:13:31.221" v="286" actId="1035"/>
          <ac:picMkLst>
            <pc:docMk/>
            <pc:sldMk cId="732420871" sldId="259"/>
            <ac:picMk id="3" creationId="{00000000-0000-0000-0000-000000000000}"/>
          </ac:picMkLst>
        </pc:picChg>
        <pc:picChg chg="mod">
          <ac:chgData name="Michael Givler" userId="850b846a-a52a-4240-bb2c-336e46adb952" providerId="ADAL" clId="{5B8CE146-6984-4706-AEA0-0AF894D42CB6}" dt="2017-11-14T15:13:36.135" v="288" actId="1035"/>
          <ac:picMkLst>
            <pc:docMk/>
            <pc:sldMk cId="732420871" sldId="259"/>
            <ac:picMk id="6" creationId="{00000000-0000-0000-0000-000000000000}"/>
          </ac:picMkLst>
        </pc:picChg>
      </pc:sldChg>
      <pc:sldChg chg="modSp">
        <pc:chgData name="Michael Givler" userId="850b846a-a52a-4240-bb2c-336e46adb952" providerId="ADAL" clId="{5B8CE146-6984-4706-AEA0-0AF894D42CB6}" dt="2017-12-07T18:47:56.545" v="554" actId="20577"/>
        <pc:sldMkLst>
          <pc:docMk/>
          <pc:sldMk cId="212653663" sldId="260"/>
        </pc:sldMkLst>
        <pc:spChg chg="mod">
          <ac:chgData name="Michael Givler" userId="850b846a-a52a-4240-bb2c-336e46adb952" providerId="ADAL" clId="{5B8CE146-6984-4706-AEA0-0AF894D42CB6}" dt="2017-12-07T18:47:56.545" v="554" actId="20577"/>
          <ac:spMkLst>
            <pc:docMk/>
            <pc:sldMk cId="212653663" sldId="260"/>
            <ac:spMk id="4" creationId="{00000000-0000-0000-0000-000000000000}"/>
          </ac:spMkLst>
        </pc:spChg>
        <pc:spChg chg="mod">
          <ac:chgData name="Michael Givler" userId="850b846a-a52a-4240-bb2c-336e46adb952" providerId="ADAL" clId="{5B8CE146-6984-4706-AEA0-0AF894D42CB6}" dt="2017-11-14T15:11:41.891" v="210" actId="1036"/>
          <ac:spMkLst>
            <pc:docMk/>
            <pc:sldMk cId="212653663" sldId="260"/>
            <ac:spMk id="10" creationId="{00000000-0000-0000-0000-000000000000}"/>
          </ac:spMkLst>
        </pc:spChg>
        <pc:spChg chg="mod">
          <ac:chgData name="Michael Givler" userId="850b846a-a52a-4240-bb2c-336e46adb952" providerId="ADAL" clId="{5B8CE146-6984-4706-AEA0-0AF894D42CB6}" dt="2017-11-14T15:11:41.891" v="210" actId="1036"/>
          <ac:spMkLst>
            <pc:docMk/>
            <pc:sldMk cId="212653663" sldId="260"/>
            <ac:spMk id="11" creationId="{00000000-0000-0000-0000-000000000000}"/>
          </ac:spMkLst>
        </pc:spChg>
        <pc:picChg chg="mod">
          <ac:chgData name="Michael Givler" userId="850b846a-a52a-4240-bb2c-336e46adb952" providerId="ADAL" clId="{5B8CE146-6984-4706-AEA0-0AF894D42CB6}" dt="2017-11-14T15:11:41.891" v="210" actId="1036"/>
          <ac:picMkLst>
            <pc:docMk/>
            <pc:sldMk cId="212653663" sldId="260"/>
            <ac:picMk id="3" creationId="{00000000-0000-0000-0000-000000000000}"/>
          </ac:picMkLst>
        </pc:picChg>
        <pc:picChg chg="mod">
          <ac:chgData name="Michael Givler" userId="850b846a-a52a-4240-bb2c-336e46adb952" providerId="ADAL" clId="{5B8CE146-6984-4706-AEA0-0AF894D42CB6}" dt="2017-11-14T15:11:41.891" v="210" actId="1036"/>
          <ac:picMkLst>
            <pc:docMk/>
            <pc:sldMk cId="212653663" sldId="260"/>
            <ac:picMk id="9" creationId="{00000000-0000-0000-0000-000000000000}"/>
          </ac:picMkLst>
        </pc:picChg>
      </pc:sldChg>
      <pc:sldChg chg="modSp">
        <pc:chgData name="Michael Givler" userId="850b846a-a52a-4240-bb2c-336e46adb952" providerId="ADAL" clId="{5B8CE146-6984-4706-AEA0-0AF894D42CB6}" dt="2017-11-14T14:52:34.165" v="49" actId="14100"/>
        <pc:sldMkLst>
          <pc:docMk/>
          <pc:sldMk cId="1626724508" sldId="261"/>
        </pc:sldMkLst>
        <pc:spChg chg="mod">
          <ac:chgData name="Michael Givler" userId="850b846a-a52a-4240-bb2c-336e46adb952" providerId="ADAL" clId="{5B8CE146-6984-4706-AEA0-0AF894D42CB6}" dt="2017-11-14T14:52:34.165" v="49" actId="14100"/>
          <ac:spMkLst>
            <pc:docMk/>
            <pc:sldMk cId="1626724508" sldId="261"/>
            <ac:spMk id="4" creationId="{00000000-0000-0000-0000-000000000000}"/>
          </ac:spMkLst>
        </pc:spChg>
      </pc:sldChg>
      <pc:sldChg chg="modSp">
        <pc:chgData name="Michael Givler" userId="850b846a-a52a-4240-bb2c-336e46adb952" providerId="ADAL" clId="{5B8CE146-6984-4706-AEA0-0AF894D42CB6}" dt="2017-11-14T15:10:31.562" v="204" actId="20577"/>
        <pc:sldMkLst>
          <pc:docMk/>
          <pc:sldMk cId="1393045217" sldId="263"/>
        </pc:sldMkLst>
        <pc:spChg chg="mod">
          <ac:chgData name="Michael Givler" userId="850b846a-a52a-4240-bb2c-336e46adb952" providerId="ADAL" clId="{5B8CE146-6984-4706-AEA0-0AF894D42CB6}" dt="2017-11-14T15:10:31.562" v="204" actId="20577"/>
          <ac:spMkLst>
            <pc:docMk/>
            <pc:sldMk cId="1393045217" sldId="263"/>
            <ac:spMk id="4" creationId="{00000000-0000-0000-0000-000000000000}"/>
          </ac:spMkLst>
        </pc:spChg>
      </pc:sldChg>
      <pc:sldChg chg="modSp">
        <pc:chgData name="Michael Givler" userId="850b846a-a52a-4240-bb2c-336e46adb952" providerId="ADAL" clId="{5B8CE146-6984-4706-AEA0-0AF894D42CB6}" dt="2017-11-14T14:59:49.775" v="97" actId="20577"/>
        <pc:sldMkLst>
          <pc:docMk/>
          <pc:sldMk cId="2226220431" sldId="265"/>
        </pc:sldMkLst>
        <pc:spChg chg="mod">
          <ac:chgData name="Michael Givler" userId="850b846a-a52a-4240-bb2c-336e46adb952" providerId="ADAL" clId="{5B8CE146-6984-4706-AEA0-0AF894D42CB6}" dt="2017-11-14T14:59:49.775" v="97" actId="20577"/>
          <ac:spMkLst>
            <pc:docMk/>
            <pc:sldMk cId="2226220431" sldId="265"/>
            <ac:spMk id="4" creationId="{00000000-0000-0000-0000-000000000000}"/>
          </ac:spMkLst>
        </pc:spChg>
      </pc:sldChg>
      <pc:sldChg chg="addSp delSp modSp">
        <pc:chgData name="Michael Givler" userId="850b846a-a52a-4240-bb2c-336e46adb952" providerId="ADAL" clId="{5B8CE146-6984-4706-AEA0-0AF894D42CB6}" dt="2017-11-14T15:17:07.562" v="308" actId="732"/>
        <pc:sldMkLst>
          <pc:docMk/>
          <pc:sldMk cId="2698589282" sldId="267"/>
        </pc:sldMkLst>
        <pc:spChg chg="mod">
          <ac:chgData name="Michael Givler" userId="850b846a-a52a-4240-bb2c-336e46adb952" providerId="ADAL" clId="{5B8CE146-6984-4706-AEA0-0AF894D42CB6}" dt="2017-11-14T15:16:33.648" v="307" actId="20577"/>
          <ac:spMkLst>
            <pc:docMk/>
            <pc:sldMk cId="2698589282" sldId="267"/>
            <ac:spMk id="4" creationId="{00000000-0000-0000-0000-000000000000}"/>
          </ac:spMkLst>
        </pc:spChg>
        <pc:picChg chg="del mod">
          <ac:chgData name="Michael Givler" userId="850b846a-a52a-4240-bb2c-336e46adb952" providerId="ADAL" clId="{5B8CE146-6984-4706-AEA0-0AF894D42CB6}" dt="2017-11-14T15:04:05.333" v="111" actId="478"/>
          <ac:picMkLst>
            <pc:docMk/>
            <pc:sldMk cId="2698589282" sldId="267"/>
            <ac:picMk id="6" creationId="{00000000-0000-0000-0000-000000000000}"/>
          </ac:picMkLst>
        </pc:picChg>
        <pc:picChg chg="mod modCrop">
          <ac:chgData name="Michael Givler" userId="850b846a-a52a-4240-bb2c-336e46adb952" providerId="ADAL" clId="{5B8CE146-6984-4706-AEA0-0AF894D42CB6}" dt="2017-11-14T15:17:07.562" v="308" actId="732"/>
          <ac:picMkLst>
            <pc:docMk/>
            <pc:sldMk cId="2698589282" sldId="267"/>
            <ac:picMk id="7" creationId="{00000000-0000-0000-0000-000000000000}"/>
          </ac:picMkLst>
        </pc:picChg>
        <pc:picChg chg="add mod modCrop">
          <ac:chgData name="Michael Givler" userId="850b846a-a52a-4240-bb2c-336e46adb952" providerId="ADAL" clId="{5B8CE146-6984-4706-AEA0-0AF894D42CB6}" dt="2017-11-14T15:05:24.648" v="115" actId="1035"/>
          <ac:picMkLst>
            <pc:docMk/>
            <pc:sldMk cId="2698589282" sldId="267"/>
            <ac:picMk id="10" creationId="{EFAD987B-C5F6-4DD1-8513-88C0C32AAACC}"/>
          </ac:picMkLst>
        </pc:picChg>
      </pc:sldChg>
      <pc:sldChg chg="addSp delSp modSp">
        <pc:chgData name="Michael Givler" userId="850b846a-a52a-4240-bb2c-336e46adb952" providerId="ADAL" clId="{5B8CE146-6984-4706-AEA0-0AF894D42CB6}" dt="2017-11-14T15:19:07.626" v="334" actId="1035"/>
        <pc:sldMkLst>
          <pc:docMk/>
          <pc:sldMk cId="1439834527" sldId="270"/>
        </pc:sldMkLst>
        <pc:picChg chg="del">
          <ac:chgData name="Michael Givler" userId="850b846a-a52a-4240-bb2c-336e46adb952" providerId="ADAL" clId="{5B8CE146-6984-4706-AEA0-0AF894D42CB6}" dt="2017-11-14T15:17:54.724" v="309" actId="478"/>
          <ac:picMkLst>
            <pc:docMk/>
            <pc:sldMk cId="1439834527" sldId="270"/>
            <ac:picMk id="2" creationId="{00000000-0000-0000-0000-000000000000}"/>
          </ac:picMkLst>
        </pc:picChg>
        <pc:picChg chg="add mod">
          <ac:chgData name="Michael Givler" userId="850b846a-a52a-4240-bb2c-336e46adb952" providerId="ADAL" clId="{5B8CE146-6984-4706-AEA0-0AF894D42CB6}" dt="2017-11-14T15:19:07.626" v="334" actId="1035"/>
          <ac:picMkLst>
            <pc:docMk/>
            <pc:sldMk cId="1439834527" sldId="270"/>
            <ac:picMk id="9" creationId="{D463B406-C2A5-4970-990C-8474498E4F3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CAFC4-80AB-481E-9930-C01A5F527E7F}" type="doc">
      <dgm:prSet loTypeId="urn:microsoft.com/office/officeart/2008/layout/HexagonCluster" loCatId="picture" qsTypeId="urn:microsoft.com/office/officeart/2005/8/quickstyle/simple1" qsCatId="simple" csTypeId="urn:microsoft.com/office/officeart/2005/8/colors/accent1_2" csCatId="accent1"/>
      <dgm:spPr/>
    </dgm:pt>
    <dgm:pt modelId="{0A5D45D3-CD2D-4664-8917-FB36A45EC909}" type="pres">
      <dgm:prSet presAssocID="{8E5CAFC4-80AB-481E-9930-C01A5F527E7F}" presName="Name0" presStyleCnt="0">
        <dgm:presLayoutVars>
          <dgm:chMax val="21"/>
          <dgm:chPref val="21"/>
        </dgm:presLayoutVars>
      </dgm:prSet>
      <dgm:spPr/>
    </dgm:pt>
  </dgm:ptLst>
  <dgm:cxnLst>
    <dgm:cxn modelId="{790A8D09-AC3A-446D-908B-BB334C1A58BF}" type="presOf" srcId="{8E5CAFC4-80AB-481E-9930-C01A5F527E7F}" destId="{0A5D45D3-CD2D-4664-8917-FB36A45EC909}"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676EEB-6E82-4C3D-A70F-B216616E6E3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76EEB-6E82-4C3D-A70F-B216616E6E3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676EEB-6E82-4C3D-A70F-B216616E6E3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676EEB-6E82-4C3D-A70F-B216616E6E3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676EEB-6E82-4C3D-A70F-B216616E6E3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676EEB-6E82-4C3D-A70F-B216616E6E3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B10D-689B-4A3C-AC52-BE3AFAD0048D}"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676EEB-6E82-4C3D-A70F-B216616E6E3D}"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2B10D-689B-4A3C-AC52-BE3AFAD0048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676EEB-6E82-4C3D-A70F-B216616E6E3D}"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76EEB-6E82-4C3D-A70F-B216616E6E3D}"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676EEB-6E82-4C3D-A70F-B216616E6E3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676EEB-6E82-4C3D-A70F-B216616E6E3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B10D-689B-4A3C-AC52-BE3AFAD0048D}"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7676EEB-6E82-4C3D-A70F-B216616E6E3D}" type="datetimeFigureOut">
              <a:rPr lang="en-US" smtClean="0"/>
              <a:t>1/12/2018</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322B10D-689B-4A3C-AC52-BE3AFAD004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6.png"/><Relationship Id="rId3" Type="http://schemas.microsoft.com/office/2007/relationships/hdphoto" Target="../media/hdphoto1.wdp"/><Relationship Id="rId7" Type="http://schemas.openxmlformats.org/officeDocument/2006/relationships/diagramColors" Target="../diagrams/colors1.xml"/><Relationship Id="rId12"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4.gif"/><Relationship Id="rId5" Type="http://schemas.openxmlformats.org/officeDocument/2006/relationships/diagramLayout" Target="../diagrams/layout1.xml"/><Relationship Id="rId10" Type="http://schemas.openxmlformats.org/officeDocument/2006/relationships/image" Target="../media/image3.jpg"/><Relationship Id="rId4" Type="http://schemas.openxmlformats.org/officeDocument/2006/relationships/diagramData" Target="../diagrams/data1.xml"/><Relationship Id="rId9"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0.jpg"/><Relationship Id="rId7" Type="http://schemas.openxmlformats.org/officeDocument/2006/relationships/image" Target="../media/image34.jpe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8.jpg"/><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0.jpeg"/><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rot="1347820">
            <a:off x="3928519" y="821071"/>
            <a:ext cx="4937095" cy="1974838"/>
          </a:xfrm>
          <a:prstGeom prst="rect">
            <a:avLst/>
          </a:prstGeom>
          <a:ln>
            <a:noFill/>
          </a:ln>
          <a:effectLst>
            <a:outerShdw blurRad="190500" algn="tl" rotWithShape="0">
              <a:srgbClr val="000000">
                <a:alpha val="70000"/>
              </a:srgbClr>
            </a:outerShdw>
          </a:effectLst>
        </p:spPr>
      </p:pic>
      <p:graphicFrame>
        <p:nvGraphicFramePr>
          <p:cNvPr id="5" name="Diagram 4"/>
          <p:cNvGraphicFramePr/>
          <p:nvPr>
            <p:extLst>
              <p:ext uri="{D42A27DB-BD31-4B8C-83A1-F6EECF244321}">
                <p14:modId xmlns:p14="http://schemas.microsoft.com/office/powerpoint/2010/main" val="1916570683"/>
              </p:ext>
            </p:extLst>
          </p:nvPr>
        </p:nvGraphicFramePr>
        <p:xfrm>
          <a:off x="228600" y="228600"/>
          <a:ext cx="4450080" cy="23650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l="11395" t="5644" r="12394" b="9252"/>
          <a:stretch/>
        </p:blipFill>
        <p:spPr>
          <a:xfrm rot="20518101">
            <a:off x="392879" y="4249025"/>
            <a:ext cx="2082555" cy="207363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557171">
            <a:off x="341445" y="753353"/>
            <a:ext cx="3970645" cy="2110274"/>
          </a:xfrm>
          <a:prstGeom prst="rect">
            <a:avLst/>
          </a:prstGeom>
          <a:ln>
            <a:noFill/>
          </a:ln>
          <a:effectLst>
            <a:outerShdw blurRad="190500" algn="tl" rotWithShape="0">
              <a:srgbClr val="000000">
                <a:alpha val="70000"/>
              </a:srgbClr>
            </a:outerShdw>
          </a:effectLst>
        </p:spPr>
      </p:pic>
      <p:pic>
        <p:nvPicPr>
          <p:cNvPr id="1026" name="Picture 2" descr="C:\Users\mgivler\Desktop\synod_logo_transparent.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28400" y="-10872788"/>
            <a:ext cx="354702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givler\Desktop\synod_logo_transparent.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75988" y="-11072812"/>
            <a:ext cx="4572000" cy="47145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2" cstate="print">
            <a:extLst>
              <a:ext uri="{28A0092B-C50C-407E-A947-70E740481C1C}">
                <a14:useLocalDpi xmlns:a14="http://schemas.microsoft.com/office/drawing/2010/main" val="0"/>
              </a:ext>
            </a:extLst>
          </a:blip>
          <a:srcRect t="22418" b="5555"/>
          <a:stretch/>
        </p:blipFill>
        <p:spPr>
          <a:xfrm rot="720000">
            <a:off x="6663075" y="4347690"/>
            <a:ext cx="2092868" cy="2009904"/>
          </a:xfrm>
          <a:prstGeom prst="rect">
            <a:avLst/>
          </a:prstGeom>
          <a:ln>
            <a:noFill/>
          </a:ln>
          <a:effectLst>
            <a:outerShdw blurRad="190500" algn="tl" rotWithShape="0">
              <a:srgbClr val="000000">
                <a:alpha val="70000"/>
              </a:srgbClr>
            </a:outerShdw>
          </a:effectLst>
        </p:spPr>
      </p:pic>
      <p:pic>
        <p:nvPicPr>
          <p:cNvPr id="9" name="Picture 8" descr="A close up of text on a black background&#10;&#10;Description generated with high confidence">
            <a:extLst>
              <a:ext uri="{FF2B5EF4-FFF2-40B4-BE49-F238E27FC236}">
                <a16:creationId xmlns:a16="http://schemas.microsoft.com/office/drawing/2014/main" id="{D463B406-C2A5-4970-990C-8474498E4F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84230" y="2819400"/>
            <a:ext cx="4197570" cy="3429000"/>
          </a:xfrm>
          <a:prstGeom prst="rect">
            <a:avLst/>
          </a:prstGeom>
        </p:spPr>
      </p:pic>
    </p:spTree>
    <p:extLst>
      <p:ext uri="{BB962C8B-B14F-4D97-AF65-F5344CB8AC3E}">
        <p14:creationId xmlns:p14="http://schemas.microsoft.com/office/powerpoint/2010/main" val="143983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28600"/>
            <a:ext cx="7103291" cy="6601807"/>
          </a:xfrm>
          <a:prstGeom prst="rect">
            <a:avLst/>
          </a:prstGeom>
          <a:noFill/>
        </p:spPr>
        <p:txBody>
          <a:bodyPr wrap="square" rtlCol="0">
            <a:spAutoFit/>
          </a:bodyPr>
          <a:lstStyle/>
          <a:p>
            <a:r>
              <a:rPr lang="en-US" sz="2400" b="1" dirty="0"/>
              <a:t>Nurturing</a:t>
            </a:r>
          </a:p>
          <a:p>
            <a:endParaRPr lang="en-US" sz="1200" dirty="0"/>
          </a:p>
          <a:p>
            <a:r>
              <a:rPr lang="en-US" sz="1400" dirty="0"/>
              <a:t>There are 11 camp and conference centers within the Synod’s region. They have direct partnerships with specific presbyteries and receive regular financial support from Synod grants.</a:t>
            </a:r>
          </a:p>
          <a:p>
            <a:endParaRPr lang="en-US" sz="900" dirty="0"/>
          </a:p>
          <a:p>
            <a:pPr marL="742950" lvl="1" indent="-285750">
              <a:buFont typeface="Wingdings" panose="05000000000000000000" pitchFamily="2" charset="2"/>
              <a:buChar char="§"/>
            </a:pPr>
            <a:r>
              <a:rPr lang="en-US" sz="1400" b="1" dirty="0">
                <a:solidFill>
                  <a:srgbClr val="FF0000"/>
                </a:solidFill>
              </a:rPr>
              <a:t>Beaver Creek Presbyterian Church Camp</a:t>
            </a:r>
          </a:p>
          <a:p>
            <a:pPr lvl="1"/>
            <a:r>
              <a:rPr lang="en-US" sz="1200" b="1" dirty="0"/>
              <a:t>	Upper Ohio Valley Presbytery</a:t>
            </a:r>
          </a:p>
          <a:p>
            <a:pPr marL="742950" lvl="1" indent="-285750">
              <a:buFont typeface="Wingdings" panose="05000000000000000000" pitchFamily="2" charset="2"/>
              <a:buChar char="§"/>
            </a:pPr>
            <a:r>
              <a:rPr lang="en-US" sz="1400" b="1" dirty="0">
                <a:solidFill>
                  <a:srgbClr val="FF0000"/>
                </a:solidFill>
              </a:rPr>
              <a:t>Bluestone Camp and Retreat</a:t>
            </a:r>
          </a:p>
          <a:p>
            <a:pPr lvl="1"/>
            <a:r>
              <a:rPr lang="en-US" sz="1200" b="1" dirty="0"/>
              <a:t>	West Virginia Presbytery</a:t>
            </a:r>
          </a:p>
          <a:p>
            <a:pPr marL="742950" lvl="1" indent="-285750">
              <a:buFont typeface="Wingdings" panose="05000000000000000000" pitchFamily="2" charset="2"/>
              <a:buChar char="§"/>
            </a:pPr>
            <a:r>
              <a:rPr lang="en-US" sz="1400" b="1" dirty="0">
                <a:solidFill>
                  <a:srgbClr val="FF0000"/>
                </a:solidFill>
              </a:rPr>
              <a:t>Camp Donegal</a:t>
            </a:r>
          </a:p>
          <a:p>
            <a:pPr lvl="1"/>
            <a:r>
              <a:rPr lang="en-US" sz="1200" b="1" dirty="0"/>
              <a:t>	Donegal Presbytery</a:t>
            </a:r>
          </a:p>
          <a:p>
            <a:pPr marL="742950" lvl="1" indent="-285750">
              <a:buFont typeface="Wingdings" panose="05000000000000000000" pitchFamily="2" charset="2"/>
              <a:buChar char="§"/>
            </a:pPr>
            <a:r>
              <a:rPr lang="en-US" sz="1400" b="1" dirty="0">
                <a:solidFill>
                  <a:srgbClr val="FF0000"/>
                </a:solidFill>
              </a:rPr>
              <a:t>Camp Lackawanna</a:t>
            </a:r>
          </a:p>
          <a:p>
            <a:pPr lvl="1"/>
            <a:r>
              <a:rPr lang="en-US" sz="1200" b="1" dirty="0"/>
              <a:t>	Lackawanna Presbytery</a:t>
            </a:r>
          </a:p>
          <a:p>
            <a:pPr marL="742950" lvl="1" indent="-285750">
              <a:buFont typeface="Wingdings" panose="05000000000000000000" pitchFamily="2" charset="2"/>
              <a:buChar char="§"/>
            </a:pPr>
            <a:r>
              <a:rPr lang="en-US" sz="1400" b="1" dirty="0">
                <a:solidFill>
                  <a:srgbClr val="FF0000"/>
                </a:solidFill>
              </a:rPr>
              <a:t>Camp </a:t>
            </a:r>
            <a:r>
              <a:rPr lang="en-US" sz="1400" b="1" dirty="0" err="1">
                <a:solidFill>
                  <a:srgbClr val="FF0000"/>
                </a:solidFill>
              </a:rPr>
              <a:t>Lambec</a:t>
            </a:r>
            <a:endParaRPr lang="en-US" sz="1400" b="1" dirty="0">
              <a:solidFill>
                <a:srgbClr val="FF0000"/>
              </a:solidFill>
            </a:endParaRPr>
          </a:p>
          <a:p>
            <a:pPr lvl="1"/>
            <a:r>
              <a:rPr lang="en-US" sz="1200" b="1" dirty="0"/>
              <a:t>	Beaver-Butler, Lake Erie,</a:t>
            </a:r>
          </a:p>
          <a:p>
            <a:pPr lvl="1"/>
            <a:r>
              <a:rPr lang="en-US" sz="1200" b="1" dirty="0"/>
              <a:t>	</a:t>
            </a:r>
            <a:r>
              <a:rPr lang="en-US" sz="1200" b="1" dirty="0" err="1"/>
              <a:t>Kiskiminetas</a:t>
            </a:r>
            <a:r>
              <a:rPr lang="en-US" sz="1200" b="1" dirty="0"/>
              <a:t>, </a:t>
            </a:r>
            <a:r>
              <a:rPr lang="en-US" sz="1200" b="1" dirty="0" err="1"/>
              <a:t>Shenango</a:t>
            </a:r>
            <a:r>
              <a:rPr lang="en-US" sz="1200" b="1" dirty="0"/>
              <a:t> Presbyteries</a:t>
            </a:r>
          </a:p>
          <a:p>
            <a:pPr marL="742950" lvl="1" indent="-285750">
              <a:buFont typeface="Wingdings" panose="05000000000000000000" pitchFamily="2" charset="2"/>
              <a:buChar char="§"/>
            </a:pPr>
            <a:r>
              <a:rPr lang="en-US" sz="1400" b="1" dirty="0">
                <a:solidFill>
                  <a:srgbClr val="FF0000"/>
                </a:solidFill>
              </a:rPr>
              <a:t>Camp </a:t>
            </a:r>
            <a:r>
              <a:rPr lang="en-US" sz="1400" b="1" dirty="0" err="1">
                <a:solidFill>
                  <a:srgbClr val="FF0000"/>
                </a:solidFill>
              </a:rPr>
              <a:t>Presmont</a:t>
            </a:r>
            <a:endParaRPr lang="en-US" sz="1400" b="1" dirty="0">
              <a:solidFill>
                <a:srgbClr val="FF0000"/>
              </a:solidFill>
            </a:endParaRPr>
          </a:p>
          <a:p>
            <a:pPr lvl="1"/>
            <a:r>
              <a:rPr lang="en-US" sz="1200" b="1" dirty="0"/>
              <a:t>	Upper Ohio Valley Presbytery</a:t>
            </a:r>
          </a:p>
          <a:p>
            <a:pPr marL="742950" lvl="1" indent="-285750">
              <a:buFont typeface="Wingdings" panose="05000000000000000000" pitchFamily="2" charset="2"/>
              <a:buChar char="§"/>
            </a:pPr>
            <a:r>
              <a:rPr lang="en-US" sz="1400" b="1" dirty="0" err="1">
                <a:solidFill>
                  <a:srgbClr val="FF0000"/>
                </a:solidFill>
              </a:rPr>
              <a:t>Crestfield</a:t>
            </a:r>
            <a:r>
              <a:rPr lang="en-US" sz="1400" b="1" dirty="0">
                <a:solidFill>
                  <a:srgbClr val="FF0000"/>
                </a:solidFill>
              </a:rPr>
              <a:t> Camp &amp; Conference Center</a:t>
            </a:r>
          </a:p>
          <a:p>
            <a:pPr lvl="1"/>
            <a:r>
              <a:rPr lang="en-US" sz="1200" b="1" dirty="0"/>
              <a:t>	Pittsburgh Presbytery</a:t>
            </a:r>
          </a:p>
          <a:p>
            <a:pPr marL="742950" lvl="1" indent="-285750">
              <a:buFont typeface="Wingdings" panose="05000000000000000000" pitchFamily="2" charset="2"/>
              <a:buChar char="§"/>
            </a:pPr>
            <a:r>
              <a:rPr lang="en-US" sz="1400" b="1" dirty="0">
                <a:solidFill>
                  <a:srgbClr val="FF0000"/>
                </a:solidFill>
              </a:rPr>
              <a:t>Kirkwood Camp &amp; Retreat Center</a:t>
            </a:r>
          </a:p>
          <a:p>
            <a:pPr lvl="1"/>
            <a:r>
              <a:rPr lang="en-US" sz="1200" b="1" dirty="0"/>
              <a:t>	Lehigh, Philadelphia Presbyteries</a:t>
            </a:r>
          </a:p>
          <a:p>
            <a:pPr marL="742950" lvl="1" indent="-285750">
              <a:buFont typeface="Wingdings" panose="05000000000000000000" pitchFamily="2" charset="2"/>
              <a:buChar char="§"/>
            </a:pPr>
            <a:r>
              <a:rPr lang="en-US" sz="1400" b="1" dirty="0" err="1">
                <a:solidFill>
                  <a:srgbClr val="FF0000"/>
                </a:solidFill>
              </a:rPr>
              <a:t>Krislund</a:t>
            </a:r>
            <a:r>
              <a:rPr lang="en-US" sz="1400" b="1" dirty="0">
                <a:solidFill>
                  <a:srgbClr val="FF0000"/>
                </a:solidFill>
              </a:rPr>
              <a:t> Camp &amp; Conference Center</a:t>
            </a:r>
          </a:p>
          <a:p>
            <a:pPr lvl="1"/>
            <a:r>
              <a:rPr lang="en-US" sz="1200" b="1" dirty="0"/>
              <a:t>	Carlisle, Huntingdon,</a:t>
            </a:r>
          </a:p>
          <a:p>
            <a:pPr lvl="1"/>
            <a:r>
              <a:rPr lang="en-US" sz="1200" b="1" dirty="0"/>
              <a:t>	Northumberland Presbyteries</a:t>
            </a:r>
          </a:p>
          <a:p>
            <a:pPr marL="742950" lvl="1" indent="-285750">
              <a:buFont typeface="Wingdings" panose="05000000000000000000" pitchFamily="2" charset="2"/>
              <a:buChar char="§"/>
            </a:pPr>
            <a:r>
              <a:rPr lang="en-US" sz="1400" b="1" dirty="0">
                <a:solidFill>
                  <a:srgbClr val="FF0000"/>
                </a:solidFill>
              </a:rPr>
              <a:t>Pine Springs Camp</a:t>
            </a:r>
          </a:p>
          <a:p>
            <a:pPr lvl="1"/>
            <a:r>
              <a:rPr lang="en-US" sz="1200" b="1" dirty="0"/>
              <a:t>	Redstone, Washington Presbyteries</a:t>
            </a:r>
          </a:p>
          <a:p>
            <a:pPr marL="742950" lvl="1" indent="-285750">
              <a:buFont typeface="Wingdings" panose="05000000000000000000" pitchFamily="2" charset="2"/>
              <a:buChar char="§"/>
            </a:pPr>
            <a:r>
              <a:rPr lang="en-US" sz="1400" b="1" dirty="0">
                <a:solidFill>
                  <a:srgbClr val="FF0000"/>
                </a:solidFill>
              </a:rPr>
              <a:t>Westminster Highlands</a:t>
            </a:r>
          </a:p>
          <a:p>
            <a:pPr lvl="1"/>
            <a:r>
              <a:rPr lang="en-US" sz="1200" b="1" dirty="0"/>
              <a:t>	Beaver-Butler, Lake Erie,</a:t>
            </a:r>
          </a:p>
          <a:p>
            <a:pPr lvl="1"/>
            <a:r>
              <a:rPr lang="en-US" sz="1200" b="1" dirty="0"/>
              <a:t>	</a:t>
            </a:r>
            <a:r>
              <a:rPr lang="en-US" sz="1200" b="1" dirty="0" err="1"/>
              <a:t>Kiskiminetas</a:t>
            </a:r>
            <a:r>
              <a:rPr lang="en-US" sz="1200" b="1" dirty="0"/>
              <a:t>, </a:t>
            </a:r>
            <a:r>
              <a:rPr lang="en-US" sz="1200" b="1" dirty="0" err="1"/>
              <a:t>Shenango</a:t>
            </a:r>
            <a:r>
              <a:rPr lang="en-US" sz="1200" b="1" dirty="0"/>
              <a:t> Presbyteries</a:t>
            </a: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0286" t="7619" r="16690" b="5982"/>
          <a:stretch/>
        </p:blipFill>
        <p:spPr>
          <a:xfrm>
            <a:off x="129547" y="2133600"/>
            <a:ext cx="2204884" cy="3924300"/>
          </a:xfrm>
          <a:prstGeom prst="rect">
            <a:avLst/>
          </a:prstGeom>
          <a:ln>
            <a:noFill/>
          </a:ln>
          <a:effectLst>
            <a:outerShdw blurRad="190500" algn="tl" rotWithShape="0">
              <a:srgbClr val="000000">
                <a:alpha val="70000"/>
              </a:srgbClr>
            </a:outerShdw>
          </a:effectLst>
        </p:spPr>
      </p:pic>
      <p:sp>
        <p:nvSpPr>
          <p:cNvPr id="22" name="Rectangle 21"/>
          <p:cNvSpPr/>
          <p:nvPr/>
        </p:nvSpPr>
        <p:spPr>
          <a:xfrm>
            <a:off x="76201" y="5596235"/>
            <a:ext cx="1600199" cy="461665"/>
          </a:xfrm>
          <a:prstGeom prst="rect">
            <a:avLst/>
          </a:prstGeom>
        </p:spPr>
        <p:txBody>
          <a:bodyPr wrap="square">
            <a:spAutoFit/>
          </a:bodyPr>
          <a:lstStyle/>
          <a:p>
            <a:pPr algn="ctr"/>
            <a:r>
              <a:rPr lang="en-US" sz="1200" b="1" dirty="0" err="1">
                <a:solidFill>
                  <a:srgbClr val="FFFF00"/>
                </a:solidFill>
              </a:rPr>
              <a:t>Krislund</a:t>
            </a:r>
            <a:r>
              <a:rPr lang="en-US" sz="1200" b="1" dirty="0">
                <a:solidFill>
                  <a:srgbClr val="FFFF00"/>
                </a:solidFill>
              </a:rPr>
              <a:t> Camp &amp; Conference Center</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71" y="5177135"/>
            <a:ext cx="2677829" cy="1295400"/>
          </a:xfrm>
          <a:prstGeom prst="rect">
            <a:avLst/>
          </a:prstGeom>
          <a:ln>
            <a:noFill/>
          </a:ln>
          <a:effectLst>
            <a:outerShdw blurRad="190500" algn="tl" rotWithShape="0">
              <a:srgbClr val="000000">
                <a:alpha val="70000"/>
              </a:srgbClr>
            </a:outerShdw>
          </a:effectLst>
        </p:spPr>
      </p:pic>
      <p:sp>
        <p:nvSpPr>
          <p:cNvPr id="24" name="Rectangle 23"/>
          <p:cNvSpPr/>
          <p:nvPr/>
        </p:nvSpPr>
        <p:spPr>
          <a:xfrm>
            <a:off x="5916804" y="6015335"/>
            <a:ext cx="1135464" cy="461665"/>
          </a:xfrm>
          <a:prstGeom prst="rect">
            <a:avLst/>
          </a:prstGeom>
        </p:spPr>
        <p:txBody>
          <a:bodyPr wrap="square">
            <a:spAutoFit/>
          </a:bodyPr>
          <a:lstStyle/>
          <a:p>
            <a:pPr algn="ctr"/>
            <a:r>
              <a:rPr lang="en-US" sz="1200" b="1" dirty="0">
                <a:solidFill>
                  <a:srgbClr val="FFFF00"/>
                </a:solidFill>
              </a:rPr>
              <a:t>Westminster</a:t>
            </a:r>
          </a:p>
          <a:p>
            <a:pPr algn="ctr"/>
            <a:r>
              <a:rPr lang="en-US" sz="1200" b="1" dirty="0">
                <a:solidFill>
                  <a:srgbClr val="FFFF00"/>
                </a:solidFill>
              </a:rPr>
              <a:t>Highlands</a:t>
            </a:r>
          </a:p>
        </p:txBody>
      </p:sp>
      <p:sp>
        <p:nvSpPr>
          <p:cNvPr id="25" name="TextBox 24"/>
          <p:cNvSpPr txBox="1"/>
          <p:nvPr/>
        </p:nvSpPr>
        <p:spPr>
          <a:xfrm>
            <a:off x="8686800" y="6520190"/>
            <a:ext cx="381000" cy="261610"/>
          </a:xfrm>
          <a:prstGeom prst="rect">
            <a:avLst/>
          </a:prstGeom>
          <a:noFill/>
        </p:spPr>
        <p:txBody>
          <a:bodyPr wrap="square" rtlCol="0">
            <a:spAutoFit/>
          </a:bodyPr>
          <a:lstStyle/>
          <a:p>
            <a:r>
              <a:rPr lang="en-US" sz="1100" dirty="0"/>
              <a:t>10</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782" r="27896"/>
          <a:stretch/>
        </p:blipFill>
        <p:spPr>
          <a:xfrm>
            <a:off x="6008971" y="1895168"/>
            <a:ext cx="2982629" cy="2600632"/>
          </a:xfrm>
          <a:prstGeom prst="rect">
            <a:avLst/>
          </a:prstGeom>
        </p:spPr>
      </p:pic>
      <p:sp>
        <p:nvSpPr>
          <p:cNvPr id="10" name="Rectangle 9"/>
          <p:cNvSpPr/>
          <p:nvPr/>
        </p:nvSpPr>
        <p:spPr>
          <a:xfrm>
            <a:off x="5943600" y="1905000"/>
            <a:ext cx="1611029" cy="461665"/>
          </a:xfrm>
          <a:prstGeom prst="rect">
            <a:avLst/>
          </a:prstGeom>
        </p:spPr>
        <p:txBody>
          <a:bodyPr wrap="square">
            <a:spAutoFit/>
          </a:bodyPr>
          <a:lstStyle/>
          <a:p>
            <a:pPr algn="ctr"/>
            <a:r>
              <a:rPr lang="en-US" sz="1200" b="1" dirty="0" err="1">
                <a:solidFill>
                  <a:srgbClr val="FFFF00"/>
                </a:solidFill>
              </a:rPr>
              <a:t>Crestfield</a:t>
            </a:r>
            <a:r>
              <a:rPr lang="en-US" sz="1200" b="1" dirty="0">
                <a:solidFill>
                  <a:srgbClr val="FFFF00"/>
                </a:solidFill>
              </a:rPr>
              <a:t> Camp &amp;</a:t>
            </a:r>
          </a:p>
          <a:p>
            <a:pPr algn="ctr"/>
            <a:r>
              <a:rPr lang="en-US" sz="1200" b="1" dirty="0">
                <a:solidFill>
                  <a:srgbClr val="FFFF00"/>
                </a:solidFill>
              </a:rPr>
              <a:t>Conference Center</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2226220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927" y="245507"/>
            <a:ext cx="6568273" cy="1538883"/>
          </a:xfrm>
          <a:prstGeom prst="rect">
            <a:avLst/>
          </a:prstGeom>
          <a:noFill/>
        </p:spPr>
        <p:txBody>
          <a:bodyPr wrap="square" rtlCol="0">
            <a:spAutoFit/>
          </a:bodyPr>
          <a:lstStyle/>
          <a:p>
            <a:r>
              <a:rPr lang="en-US" sz="2400" b="1" dirty="0"/>
              <a:t>Educating</a:t>
            </a:r>
          </a:p>
          <a:p>
            <a:endParaRPr lang="en-US" sz="1400" dirty="0"/>
          </a:p>
          <a:p>
            <a:r>
              <a:rPr lang="en-US" sz="1400" dirty="0"/>
              <a:t>Six colleges and universities in the Synod of the Trinity region have Presbyterian affiliations and receive financial support from the Synod. While some of the Synod’s monies are placed in scholarship funds, the institutions can choose exactly how the money is used.</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7400"/>
          <a:stretch/>
        </p:blipFill>
        <p:spPr>
          <a:xfrm>
            <a:off x="152399" y="1949353"/>
            <a:ext cx="3276601" cy="1443515"/>
          </a:xfrm>
          <a:prstGeom prst="rect">
            <a:avLst/>
          </a:prstGeom>
          <a:ln>
            <a:noFill/>
          </a:ln>
          <a:effectLst>
            <a:outerShdw blurRad="190500" algn="tl" rotWithShape="0">
              <a:srgbClr val="000000">
                <a:alpha val="70000"/>
              </a:srgbClr>
            </a:outerShdw>
          </a:effectLst>
        </p:spPr>
      </p:pic>
      <p:sp>
        <p:nvSpPr>
          <p:cNvPr id="9" name="Rectangle 8"/>
          <p:cNvSpPr/>
          <p:nvPr/>
        </p:nvSpPr>
        <p:spPr>
          <a:xfrm>
            <a:off x="76200" y="2956324"/>
            <a:ext cx="1828800" cy="461665"/>
          </a:xfrm>
          <a:prstGeom prst="rect">
            <a:avLst/>
          </a:prstGeom>
        </p:spPr>
        <p:txBody>
          <a:bodyPr wrap="square">
            <a:spAutoFit/>
          </a:bodyPr>
          <a:lstStyle/>
          <a:p>
            <a:pPr algn="ctr"/>
            <a:r>
              <a:rPr lang="en-US" sz="1200" b="1" dirty="0">
                <a:solidFill>
                  <a:srgbClr val="FFFF00"/>
                </a:solidFill>
              </a:rPr>
              <a:t>Davis &amp; Elkins College,</a:t>
            </a:r>
          </a:p>
          <a:p>
            <a:pPr algn="ctr"/>
            <a:r>
              <a:rPr lang="en-US" sz="1200" b="1" dirty="0">
                <a:solidFill>
                  <a:srgbClr val="FFFF00"/>
                </a:solidFill>
              </a:rPr>
              <a:t>Elkins, WV</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673" y="2209800"/>
            <a:ext cx="2603727" cy="1638300"/>
          </a:xfrm>
          <a:prstGeom prst="rect">
            <a:avLst/>
          </a:prstGeom>
          <a:ln>
            <a:noFill/>
          </a:ln>
          <a:effectLst>
            <a:outerShdw blurRad="190500" algn="tl" rotWithShape="0">
              <a:srgbClr val="000000">
                <a:alpha val="70000"/>
              </a:srgbClr>
            </a:outerShdw>
          </a:effectLst>
        </p:spPr>
      </p:pic>
      <p:sp>
        <p:nvSpPr>
          <p:cNvPr id="11" name="Rectangle 10"/>
          <p:cNvSpPr/>
          <p:nvPr/>
        </p:nvSpPr>
        <p:spPr>
          <a:xfrm>
            <a:off x="3555494" y="3390364"/>
            <a:ext cx="1790700" cy="461665"/>
          </a:xfrm>
          <a:prstGeom prst="rect">
            <a:avLst/>
          </a:prstGeom>
        </p:spPr>
        <p:txBody>
          <a:bodyPr wrap="square">
            <a:spAutoFit/>
          </a:bodyPr>
          <a:lstStyle/>
          <a:p>
            <a:pPr algn="ctr"/>
            <a:r>
              <a:rPr lang="en-US" sz="1200" b="1" dirty="0">
                <a:solidFill>
                  <a:srgbClr val="FFFF00"/>
                </a:solidFill>
              </a:rPr>
              <a:t>Westminster College,</a:t>
            </a:r>
          </a:p>
          <a:p>
            <a:pPr algn="ctr"/>
            <a:r>
              <a:rPr lang="en-US" sz="1200" b="1" dirty="0">
                <a:solidFill>
                  <a:srgbClr val="FFFF00"/>
                </a:solidFill>
              </a:rPr>
              <a:t>New Wilmington, PA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950" y="1817789"/>
            <a:ext cx="2533650" cy="1687411"/>
          </a:xfrm>
          <a:prstGeom prst="rect">
            <a:avLst/>
          </a:prstGeom>
          <a:ln>
            <a:noFill/>
          </a:ln>
          <a:effectLst>
            <a:outerShdw blurRad="190500" algn="tl" rotWithShape="0">
              <a:srgbClr val="000000">
                <a:alpha val="70000"/>
              </a:srgbClr>
            </a:outerShdw>
          </a:effectLst>
        </p:spPr>
      </p:pic>
      <p:sp>
        <p:nvSpPr>
          <p:cNvPr id="13" name="Rectangle 12"/>
          <p:cNvSpPr/>
          <p:nvPr/>
        </p:nvSpPr>
        <p:spPr>
          <a:xfrm>
            <a:off x="6457950" y="1851960"/>
            <a:ext cx="1543050" cy="461665"/>
          </a:xfrm>
          <a:prstGeom prst="rect">
            <a:avLst/>
          </a:prstGeom>
        </p:spPr>
        <p:txBody>
          <a:bodyPr wrap="square">
            <a:spAutoFit/>
          </a:bodyPr>
          <a:lstStyle/>
          <a:p>
            <a:pPr algn="ctr"/>
            <a:r>
              <a:rPr lang="en-US" sz="1200" b="1" dirty="0">
                <a:solidFill>
                  <a:srgbClr val="FFFF00"/>
                </a:solidFill>
              </a:rPr>
              <a:t>Wilson College,</a:t>
            </a:r>
          </a:p>
          <a:p>
            <a:pPr algn="ctr"/>
            <a:r>
              <a:rPr lang="en-US" sz="1200" b="1" dirty="0">
                <a:solidFill>
                  <a:srgbClr val="FFFF00"/>
                </a:solidFill>
              </a:rPr>
              <a:t>Chambersburg, PA</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4184600"/>
            <a:ext cx="3210313" cy="2140000"/>
          </a:xfrm>
          <a:prstGeom prst="rect">
            <a:avLst/>
          </a:prstGeom>
          <a:ln>
            <a:noFill/>
          </a:ln>
          <a:effectLst>
            <a:outerShdw blurRad="190500" algn="tl" rotWithShape="0">
              <a:srgbClr val="000000">
                <a:alpha val="70000"/>
              </a:srgbClr>
            </a:outerShdw>
          </a:effectLst>
        </p:spPr>
      </p:pic>
      <p:sp>
        <p:nvSpPr>
          <p:cNvPr id="18" name="TextBox 17"/>
          <p:cNvSpPr txBox="1"/>
          <p:nvPr/>
        </p:nvSpPr>
        <p:spPr>
          <a:xfrm>
            <a:off x="8686800" y="6477000"/>
            <a:ext cx="381000" cy="261610"/>
          </a:xfrm>
          <a:prstGeom prst="rect">
            <a:avLst/>
          </a:prstGeom>
          <a:noFill/>
        </p:spPr>
        <p:txBody>
          <a:bodyPr wrap="square" rtlCol="0">
            <a:spAutoFit/>
          </a:bodyPr>
          <a:lstStyle/>
          <a:p>
            <a:r>
              <a:rPr lang="en-US" sz="1100" dirty="0"/>
              <a:t>11</a:t>
            </a:r>
          </a:p>
        </p:txBody>
      </p:sp>
      <p:sp>
        <p:nvSpPr>
          <p:cNvPr id="16" name="Rectangle 15"/>
          <p:cNvSpPr/>
          <p:nvPr/>
        </p:nvSpPr>
        <p:spPr>
          <a:xfrm>
            <a:off x="76200" y="5862935"/>
            <a:ext cx="1600201" cy="461665"/>
          </a:xfrm>
          <a:prstGeom prst="rect">
            <a:avLst/>
          </a:prstGeom>
        </p:spPr>
        <p:txBody>
          <a:bodyPr wrap="square">
            <a:spAutoFit/>
          </a:bodyPr>
          <a:lstStyle/>
          <a:p>
            <a:pPr algn="ctr"/>
            <a:r>
              <a:rPr lang="en-US" sz="1200" b="1" dirty="0">
                <a:solidFill>
                  <a:srgbClr val="FFFF00"/>
                </a:solidFill>
              </a:rPr>
              <a:t>Grove City College,</a:t>
            </a:r>
          </a:p>
          <a:p>
            <a:pPr algn="ctr"/>
            <a:r>
              <a:rPr lang="en-US" sz="1200" b="1" dirty="0">
                <a:solidFill>
                  <a:srgbClr val="FFFF00"/>
                </a:solidFill>
              </a:rPr>
              <a:t>Grove City, PA</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4461" y="4288707"/>
            <a:ext cx="2818541" cy="1879027"/>
          </a:xfrm>
          <a:prstGeom prst="rect">
            <a:avLst/>
          </a:prstGeom>
        </p:spPr>
      </p:pic>
      <p:sp>
        <p:nvSpPr>
          <p:cNvPr id="20" name="Rectangle 19"/>
          <p:cNvSpPr/>
          <p:nvPr/>
        </p:nvSpPr>
        <p:spPr>
          <a:xfrm>
            <a:off x="6252901" y="4290643"/>
            <a:ext cx="1905001" cy="461665"/>
          </a:xfrm>
          <a:prstGeom prst="rect">
            <a:avLst/>
          </a:prstGeom>
        </p:spPr>
        <p:txBody>
          <a:bodyPr wrap="square">
            <a:spAutoFit/>
          </a:bodyPr>
          <a:lstStyle/>
          <a:p>
            <a:pPr algn="ctr"/>
            <a:r>
              <a:rPr lang="en-US" sz="1200" b="1" dirty="0">
                <a:solidFill>
                  <a:srgbClr val="FFFF00"/>
                </a:solidFill>
              </a:rPr>
              <a:t>Waynesburg University,</a:t>
            </a:r>
          </a:p>
          <a:p>
            <a:pPr algn="ctr"/>
            <a:r>
              <a:rPr lang="en-US" sz="1200" b="1" dirty="0">
                <a:solidFill>
                  <a:srgbClr val="FFFF00"/>
                </a:solidFill>
              </a:rPr>
              <a:t>Waynesburg, PA</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000" y="4575007"/>
            <a:ext cx="2609090" cy="1502140"/>
          </a:xfrm>
          <a:prstGeom prst="rect">
            <a:avLst/>
          </a:prstGeom>
        </p:spPr>
      </p:pic>
      <p:sp>
        <p:nvSpPr>
          <p:cNvPr id="17" name="Rectangle 16"/>
          <p:cNvSpPr/>
          <p:nvPr/>
        </p:nvSpPr>
        <p:spPr>
          <a:xfrm>
            <a:off x="3389671" y="5615482"/>
            <a:ext cx="1600201" cy="461665"/>
          </a:xfrm>
          <a:prstGeom prst="rect">
            <a:avLst/>
          </a:prstGeom>
        </p:spPr>
        <p:txBody>
          <a:bodyPr wrap="square">
            <a:spAutoFit/>
          </a:bodyPr>
          <a:lstStyle/>
          <a:p>
            <a:pPr algn="ctr"/>
            <a:r>
              <a:rPr lang="en-US" sz="1200" b="1" dirty="0">
                <a:solidFill>
                  <a:srgbClr val="FFFF00"/>
                </a:solidFill>
              </a:rPr>
              <a:t>Arcadia University,</a:t>
            </a:r>
          </a:p>
          <a:p>
            <a:pPr algn="ctr"/>
            <a:r>
              <a:rPr lang="en-US" sz="1200" b="1" dirty="0">
                <a:solidFill>
                  <a:srgbClr val="FFFF00"/>
                </a:solidFill>
              </a:rPr>
              <a:t>Glenside, PA</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2502015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927" y="245507"/>
            <a:ext cx="6568273" cy="1323439"/>
          </a:xfrm>
          <a:prstGeom prst="rect">
            <a:avLst/>
          </a:prstGeom>
          <a:noFill/>
        </p:spPr>
        <p:txBody>
          <a:bodyPr wrap="square" rtlCol="0">
            <a:spAutoFit/>
          </a:bodyPr>
          <a:lstStyle/>
          <a:p>
            <a:r>
              <a:rPr lang="en-US" sz="2400" b="1" dirty="0"/>
              <a:t>Educating</a:t>
            </a:r>
          </a:p>
          <a:p>
            <a:endParaRPr lang="en-US" sz="1400" dirty="0"/>
          </a:p>
          <a:p>
            <a:r>
              <a:rPr lang="en-US" sz="1400" dirty="0"/>
              <a:t>Synod funds are also given to several other colleges and universities within our bounds to support Campus Ministries. In some cases, the funds go toward the salaries of the college chaplains and help cover programming costs.</a:t>
            </a:r>
          </a:p>
        </p:txBody>
      </p:sp>
      <p:sp>
        <p:nvSpPr>
          <p:cNvPr id="18" name="TextBox 17"/>
          <p:cNvSpPr txBox="1"/>
          <p:nvPr/>
        </p:nvSpPr>
        <p:spPr>
          <a:xfrm>
            <a:off x="8686800" y="6477000"/>
            <a:ext cx="381000" cy="261610"/>
          </a:xfrm>
          <a:prstGeom prst="rect">
            <a:avLst/>
          </a:prstGeom>
          <a:noFill/>
        </p:spPr>
        <p:txBody>
          <a:bodyPr wrap="square" rtlCol="0">
            <a:spAutoFit/>
          </a:bodyPr>
          <a:lstStyle/>
          <a:p>
            <a:r>
              <a:rPr lang="en-US" sz="1100" dirty="0"/>
              <a:t>12</a:t>
            </a:r>
          </a:p>
        </p:txBody>
      </p:sp>
      <p:sp>
        <p:nvSpPr>
          <p:cNvPr id="3" name="TextBox 2"/>
          <p:cNvSpPr txBox="1"/>
          <p:nvPr/>
        </p:nvSpPr>
        <p:spPr>
          <a:xfrm>
            <a:off x="4953000" y="1615112"/>
            <a:ext cx="4038600" cy="2092881"/>
          </a:xfrm>
          <a:prstGeom prst="rect">
            <a:avLst/>
          </a:prstGeom>
          <a:noFill/>
        </p:spPr>
        <p:txBody>
          <a:bodyPr wrap="square" rtlCol="0">
            <a:spAutoFit/>
          </a:bodyPr>
          <a:lstStyle/>
          <a:p>
            <a:pPr marL="742950" lvl="1" indent="-285750">
              <a:buFont typeface="Wingdings" panose="05000000000000000000" pitchFamily="2" charset="2"/>
              <a:buChar char="§"/>
            </a:pPr>
            <a:r>
              <a:rPr lang="en-US" sz="1400" b="1" dirty="0">
                <a:solidFill>
                  <a:srgbClr val="FF0000"/>
                </a:solidFill>
              </a:rPr>
              <a:t>Penn College</a:t>
            </a:r>
          </a:p>
          <a:p>
            <a:pPr lvl="1"/>
            <a:r>
              <a:rPr lang="en-US" sz="1200" b="1" dirty="0"/>
              <a:t>	United Campus Ministry</a:t>
            </a:r>
          </a:p>
          <a:p>
            <a:pPr marL="742950" lvl="1" indent="-285750">
              <a:buFont typeface="Wingdings" panose="05000000000000000000" pitchFamily="2" charset="2"/>
              <a:buChar char="§"/>
            </a:pPr>
            <a:r>
              <a:rPr lang="en-US" sz="1400" b="1" dirty="0">
                <a:solidFill>
                  <a:srgbClr val="FF0000"/>
                </a:solidFill>
              </a:rPr>
              <a:t>Penn State </a:t>
            </a:r>
            <a:r>
              <a:rPr lang="en-US" sz="1400" b="1" dirty="0" err="1">
                <a:solidFill>
                  <a:srgbClr val="FF0000"/>
                </a:solidFill>
              </a:rPr>
              <a:t>Behrend</a:t>
            </a:r>
            <a:endParaRPr lang="en-US" sz="1400" b="1" dirty="0">
              <a:solidFill>
                <a:srgbClr val="FF0000"/>
              </a:solidFill>
            </a:endParaRPr>
          </a:p>
          <a:p>
            <a:pPr lvl="1"/>
            <a:r>
              <a:rPr lang="en-US" sz="1200" b="1" dirty="0"/>
              <a:t>	Protestant Campus Ministry</a:t>
            </a:r>
          </a:p>
          <a:p>
            <a:pPr marL="742950" lvl="1" indent="-285750">
              <a:buFont typeface="Wingdings" panose="05000000000000000000" pitchFamily="2" charset="2"/>
              <a:buChar char="§"/>
            </a:pPr>
            <a:r>
              <a:rPr lang="en-US" sz="1400" b="1" dirty="0">
                <a:solidFill>
                  <a:srgbClr val="FF0000"/>
                </a:solidFill>
              </a:rPr>
              <a:t>Penn State </a:t>
            </a:r>
            <a:r>
              <a:rPr lang="en-US" sz="1400" b="1" dirty="0" err="1">
                <a:solidFill>
                  <a:srgbClr val="FF0000"/>
                </a:solidFill>
              </a:rPr>
              <a:t>Eberly</a:t>
            </a:r>
            <a:r>
              <a:rPr lang="en-US" sz="1400" b="1" dirty="0">
                <a:solidFill>
                  <a:srgbClr val="FF0000"/>
                </a:solidFill>
              </a:rPr>
              <a:t>/Fayette</a:t>
            </a:r>
          </a:p>
          <a:p>
            <a:pPr lvl="1"/>
            <a:r>
              <a:rPr lang="en-US" sz="1200" b="1" dirty="0"/>
              <a:t>	Protestant Campus Ministry</a:t>
            </a:r>
          </a:p>
          <a:p>
            <a:pPr marL="742950" lvl="1" indent="-285750">
              <a:buFont typeface="Wingdings" panose="05000000000000000000" pitchFamily="2" charset="2"/>
              <a:buChar char="§"/>
            </a:pPr>
            <a:r>
              <a:rPr lang="en-US" sz="1400" b="1" dirty="0">
                <a:solidFill>
                  <a:srgbClr val="FF0000"/>
                </a:solidFill>
              </a:rPr>
              <a:t>Penn State University</a:t>
            </a:r>
          </a:p>
          <a:p>
            <a:pPr lvl="1"/>
            <a:r>
              <a:rPr lang="en-US" sz="1200" b="1" dirty="0"/>
              <a:t>	Westminster Presbyterian Fellowship</a:t>
            </a:r>
          </a:p>
          <a:p>
            <a:pPr marL="742950" lvl="1" indent="-285750">
              <a:buFont typeface="Wingdings" panose="05000000000000000000" pitchFamily="2" charset="2"/>
              <a:buChar char="§"/>
            </a:pPr>
            <a:r>
              <a:rPr lang="en-US" sz="1400" b="1" dirty="0">
                <a:solidFill>
                  <a:srgbClr val="FF0000"/>
                </a:solidFill>
              </a:rPr>
              <a:t>Shippensburg University</a:t>
            </a:r>
          </a:p>
          <a:p>
            <a:pPr lvl="1"/>
            <a:r>
              <a:rPr lang="en-US" sz="1200" b="1" dirty="0"/>
              <a:t>	United Campus Ministry</a:t>
            </a:r>
          </a:p>
        </p:txBody>
      </p:sp>
      <p:sp>
        <p:nvSpPr>
          <p:cNvPr id="19" name="TextBox 18"/>
          <p:cNvSpPr txBox="1"/>
          <p:nvPr/>
        </p:nvSpPr>
        <p:spPr>
          <a:xfrm>
            <a:off x="237204" y="3962400"/>
            <a:ext cx="4868196" cy="2600712"/>
          </a:xfrm>
          <a:prstGeom prst="rect">
            <a:avLst/>
          </a:prstGeom>
          <a:noFill/>
        </p:spPr>
        <p:txBody>
          <a:bodyPr wrap="square" rtlCol="0">
            <a:spAutoFit/>
          </a:bodyPr>
          <a:lstStyle/>
          <a:p>
            <a:r>
              <a:rPr lang="en-US" sz="1400" dirty="0"/>
              <a:t>In West Virginia, the Westminster Foundation supports several universities in the state. The Synod provides funds to the Foundation, which in turn passes them on to those schools’ Campus Ministries.</a:t>
            </a:r>
          </a:p>
          <a:p>
            <a:endParaRPr lang="en-US" sz="900" dirty="0"/>
          </a:p>
          <a:p>
            <a:pPr marL="742950" lvl="1" indent="-285750">
              <a:buFont typeface="Wingdings" panose="05000000000000000000" pitchFamily="2" charset="2"/>
              <a:buChar char="§"/>
            </a:pPr>
            <a:r>
              <a:rPr lang="en-US" sz="1400" b="1" dirty="0">
                <a:solidFill>
                  <a:srgbClr val="FF0000"/>
                </a:solidFill>
              </a:rPr>
              <a:t>Davis &amp; Elkins College</a:t>
            </a:r>
          </a:p>
          <a:p>
            <a:pPr marL="742950" lvl="1" indent="-285750">
              <a:buFont typeface="Wingdings" panose="05000000000000000000" pitchFamily="2" charset="2"/>
              <a:buChar char="§"/>
            </a:pPr>
            <a:r>
              <a:rPr lang="en-US" sz="1400" b="1" dirty="0">
                <a:solidFill>
                  <a:srgbClr val="FF0000"/>
                </a:solidFill>
              </a:rPr>
              <a:t>Fairmont State University</a:t>
            </a:r>
          </a:p>
          <a:p>
            <a:pPr marL="742950" lvl="1" indent="-285750">
              <a:buFont typeface="Wingdings" panose="05000000000000000000" pitchFamily="2" charset="2"/>
              <a:buChar char="§"/>
            </a:pPr>
            <a:r>
              <a:rPr lang="en-US" sz="1400" b="1" dirty="0">
                <a:solidFill>
                  <a:srgbClr val="FF0000"/>
                </a:solidFill>
              </a:rPr>
              <a:t>Marshall University</a:t>
            </a:r>
          </a:p>
          <a:p>
            <a:pPr marL="742950" lvl="1" indent="-285750">
              <a:buFont typeface="Wingdings" panose="05000000000000000000" pitchFamily="2" charset="2"/>
              <a:buChar char="§"/>
            </a:pPr>
            <a:r>
              <a:rPr lang="en-US" sz="1400" b="1" dirty="0">
                <a:solidFill>
                  <a:srgbClr val="FF0000"/>
                </a:solidFill>
              </a:rPr>
              <a:t>Pierpont Community and Technical College</a:t>
            </a:r>
          </a:p>
          <a:p>
            <a:pPr marL="742950" lvl="1" indent="-285750">
              <a:buFont typeface="Wingdings" panose="05000000000000000000" pitchFamily="2" charset="2"/>
              <a:buChar char="§"/>
            </a:pPr>
            <a:r>
              <a:rPr lang="en-US" sz="1400" b="1" dirty="0">
                <a:solidFill>
                  <a:srgbClr val="FF0000"/>
                </a:solidFill>
              </a:rPr>
              <a:t>Shepherd University</a:t>
            </a:r>
          </a:p>
          <a:p>
            <a:pPr marL="742950" lvl="1" indent="-285750">
              <a:buFont typeface="Wingdings" panose="05000000000000000000" pitchFamily="2" charset="2"/>
              <a:buChar char="§"/>
            </a:pPr>
            <a:r>
              <a:rPr lang="en-US" sz="1400" b="1" dirty="0">
                <a:solidFill>
                  <a:srgbClr val="FF0000"/>
                </a:solidFill>
              </a:rPr>
              <a:t>West Liberty University</a:t>
            </a:r>
          </a:p>
          <a:p>
            <a:pPr marL="742950" lvl="1" indent="-285750">
              <a:buFont typeface="Wingdings" panose="05000000000000000000" pitchFamily="2" charset="2"/>
              <a:buChar char="§"/>
            </a:pPr>
            <a:r>
              <a:rPr lang="en-US" sz="1400" b="1" dirty="0">
                <a:solidFill>
                  <a:srgbClr val="FF0000"/>
                </a:solidFill>
              </a:rPr>
              <a:t>West Virginia University</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2103" y="4029075"/>
            <a:ext cx="3467100" cy="2600325"/>
          </a:xfrm>
          <a:prstGeom prst="rect">
            <a:avLst/>
          </a:prstGeom>
          <a:ln>
            <a:noFill/>
          </a:ln>
          <a:effectLst>
            <a:outerShdw blurRad="190500" algn="tl" rotWithShape="0">
              <a:srgbClr val="000000">
                <a:alpha val="70000"/>
              </a:srgbClr>
            </a:outerShdw>
          </a:effectLst>
        </p:spPr>
      </p:pic>
      <p:sp>
        <p:nvSpPr>
          <p:cNvPr id="21" name="Rectangle 20"/>
          <p:cNvSpPr/>
          <p:nvPr/>
        </p:nvSpPr>
        <p:spPr>
          <a:xfrm>
            <a:off x="5105400" y="4066283"/>
            <a:ext cx="1951703" cy="461665"/>
          </a:xfrm>
          <a:prstGeom prst="rect">
            <a:avLst/>
          </a:prstGeom>
        </p:spPr>
        <p:txBody>
          <a:bodyPr wrap="square">
            <a:spAutoFit/>
          </a:bodyPr>
          <a:lstStyle/>
          <a:p>
            <a:pPr algn="ctr"/>
            <a:r>
              <a:rPr lang="en-US" sz="1200" b="1" dirty="0">
                <a:solidFill>
                  <a:srgbClr val="FFFF00"/>
                </a:solidFill>
              </a:rPr>
              <a:t>Weekend of Service at</a:t>
            </a:r>
          </a:p>
          <a:p>
            <a:pPr algn="ctr"/>
            <a:r>
              <a:rPr lang="en-US" sz="1200" b="1" dirty="0">
                <a:solidFill>
                  <a:srgbClr val="FFFF00"/>
                </a:solidFill>
              </a:rPr>
              <a:t>West Virginia University</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6028" r="8627"/>
          <a:stretch/>
        </p:blipFill>
        <p:spPr>
          <a:xfrm>
            <a:off x="152400" y="1905000"/>
            <a:ext cx="2438400" cy="1856336"/>
          </a:xfrm>
          <a:prstGeom prst="rect">
            <a:avLst/>
          </a:prstGeom>
        </p:spPr>
      </p:pic>
      <p:sp>
        <p:nvSpPr>
          <p:cNvPr id="22" name="TextBox 21"/>
          <p:cNvSpPr txBox="1"/>
          <p:nvPr/>
        </p:nvSpPr>
        <p:spPr>
          <a:xfrm>
            <a:off x="2133600" y="1622486"/>
            <a:ext cx="4038600" cy="2092881"/>
          </a:xfrm>
          <a:prstGeom prst="rect">
            <a:avLst/>
          </a:prstGeom>
          <a:noFill/>
        </p:spPr>
        <p:txBody>
          <a:bodyPr wrap="square" rtlCol="0">
            <a:spAutoFit/>
          </a:bodyPr>
          <a:lstStyle/>
          <a:p>
            <a:pPr marL="742950" lvl="1" indent="-285750">
              <a:buFont typeface="Wingdings" panose="05000000000000000000" pitchFamily="2" charset="2"/>
              <a:buChar char="§"/>
            </a:pPr>
            <a:r>
              <a:rPr lang="en-US" sz="1400" b="1" dirty="0">
                <a:solidFill>
                  <a:srgbClr val="FF0000"/>
                </a:solidFill>
              </a:rPr>
              <a:t>Bloomsburg University</a:t>
            </a:r>
          </a:p>
          <a:p>
            <a:pPr lvl="1"/>
            <a:r>
              <a:rPr lang="en-US" sz="1200" b="1" dirty="0"/>
              <a:t>	Protestant Campus Ministry</a:t>
            </a:r>
          </a:p>
          <a:p>
            <a:pPr marL="742950" lvl="1" indent="-285750">
              <a:buFont typeface="Wingdings" panose="05000000000000000000" pitchFamily="2" charset="2"/>
              <a:buChar char="§"/>
            </a:pPr>
            <a:r>
              <a:rPr lang="en-US" sz="1400" b="1" dirty="0">
                <a:solidFill>
                  <a:srgbClr val="FF0000"/>
                </a:solidFill>
              </a:rPr>
              <a:t>California University of PA</a:t>
            </a:r>
          </a:p>
          <a:p>
            <a:pPr lvl="1"/>
            <a:r>
              <a:rPr lang="en-US" sz="1200" b="1" dirty="0"/>
              <a:t>	United Campus Ministry</a:t>
            </a:r>
          </a:p>
          <a:p>
            <a:pPr marL="742950" lvl="1" indent="-285750">
              <a:buFont typeface="Wingdings" panose="05000000000000000000" pitchFamily="2" charset="2"/>
              <a:buChar char="§"/>
            </a:pPr>
            <a:r>
              <a:rPr lang="en-US" sz="1400" b="1" dirty="0">
                <a:solidFill>
                  <a:srgbClr val="FF0000"/>
                </a:solidFill>
              </a:rPr>
              <a:t>Lock Haven University</a:t>
            </a:r>
          </a:p>
          <a:p>
            <a:pPr lvl="1"/>
            <a:r>
              <a:rPr lang="en-US" sz="1200" b="1" dirty="0"/>
              <a:t>	Protestant Campus Ministry</a:t>
            </a:r>
          </a:p>
          <a:p>
            <a:pPr marL="742950" lvl="1" indent="-285750">
              <a:buFont typeface="Wingdings" panose="05000000000000000000" pitchFamily="2" charset="2"/>
              <a:buChar char="§"/>
            </a:pPr>
            <a:r>
              <a:rPr lang="en-US" sz="1400" b="1" dirty="0">
                <a:solidFill>
                  <a:srgbClr val="FF0000"/>
                </a:solidFill>
              </a:rPr>
              <a:t>Mansfield University</a:t>
            </a:r>
          </a:p>
          <a:p>
            <a:pPr lvl="1"/>
            <a:r>
              <a:rPr lang="en-US" sz="1200" b="1" dirty="0"/>
              <a:t>	Protestant Campus Ministry</a:t>
            </a:r>
          </a:p>
          <a:p>
            <a:pPr marL="742950" lvl="1" indent="-285750">
              <a:buFont typeface="Wingdings" panose="05000000000000000000" pitchFamily="2" charset="2"/>
              <a:buChar char="§"/>
            </a:pPr>
            <a:r>
              <a:rPr lang="en-US" sz="1400" b="1" dirty="0">
                <a:solidFill>
                  <a:srgbClr val="FF0000"/>
                </a:solidFill>
              </a:rPr>
              <a:t>Millersville University</a:t>
            </a:r>
          </a:p>
          <a:p>
            <a:pPr lvl="1"/>
            <a:r>
              <a:rPr lang="en-US" sz="1200" b="1" dirty="0"/>
              <a:t>	United Campus Ministry</a:t>
            </a:r>
          </a:p>
        </p:txBody>
      </p:sp>
      <p:sp>
        <p:nvSpPr>
          <p:cNvPr id="23" name="Rectangle 22"/>
          <p:cNvSpPr/>
          <p:nvPr/>
        </p:nvSpPr>
        <p:spPr>
          <a:xfrm>
            <a:off x="152400" y="3276600"/>
            <a:ext cx="1600201" cy="461665"/>
          </a:xfrm>
          <a:prstGeom prst="rect">
            <a:avLst/>
          </a:prstGeom>
        </p:spPr>
        <p:txBody>
          <a:bodyPr wrap="square">
            <a:spAutoFit/>
          </a:bodyPr>
          <a:lstStyle/>
          <a:p>
            <a:pPr algn="ctr"/>
            <a:r>
              <a:rPr lang="en-US" sz="1200" b="1" dirty="0">
                <a:solidFill>
                  <a:srgbClr val="FFFF00"/>
                </a:solidFill>
              </a:rPr>
              <a:t>Campus Ministry at</a:t>
            </a:r>
          </a:p>
          <a:p>
            <a:pPr algn="ctr"/>
            <a:r>
              <a:rPr lang="en-US" sz="1200" b="1" dirty="0">
                <a:solidFill>
                  <a:srgbClr val="FFFF00"/>
                </a:solidFill>
              </a:rPr>
              <a:t>Penn State </a:t>
            </a:r>
            <a:r>
              <a:rPr lang="en-US" sz="1200" b="1" dirty="0" err="1">
                <a:solidFill>
                  <a:srgbClr val="FFFF00"/>
                </a:solidFill>
              </a:rPr>
              <a:t>Behrend</a:t>
            </a:r>
            <a:endParaRPr lang="en-US" sz="1200" b="1" dirty="0">
              <a:solidFill>
                <a:srgbClr val="FFFF00"/>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15591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7101673" cy="4647426"/>
          </a:xfrm>
          <a:prstGeom prst="rect">
            <a:avLst/>
          </a:prstGeom>
          <a:noFill/>
        </p:spPr>
        <p:txBody>
          <a:bodyPr wrap="square" rtlCol="0">
            <a:spAutoFit/>
          </a:bodyPr>
          <a:lstStyle/>
          <a:p>
            <a:r>
              <a:rPr lang="en-US" sz="2400" b="1" dirty="0"/>
              <a:t>Serving</a:t>
            </a:r>
          </a:p>
          <a:p>
            <a:endParaRPr lang="en-US" sz="1200" dirty="0"/>
          </a:p>
          <a:p>
            <a:r>
              <a:rPr lang="en-US" sz="1600" b="1" dirty="0"/>
              <a:t>Synod of the Trinity</a:t>
            </a:r>
            <a:r>
              <a:rPr lang="en-US" sz="1400" b="1" dirty="0"/>
              <a:t>	</a:t>
            </a:r>
            <a:r>
              <a:rPr lang="en-US" sz="1600" b="1" dirty="0"/>
              <a:t>On the web</a:t>
            </a:r>
          </a:p>
          <a:p>
            <a:r>
              <a:rPr lang="en-US" sz="1400" dirty="0"/>
              <a:t>3040 Market Street		www.syntrinity.org</a:t>
            </a:r>
          </a:p>
          <a:p>
            <a:r>
              <a:rPr lang="en-US" sz="1400" dirty="0"/>
              <a:t>Camp Hill, PA 17011		Facebook.com/</a:t>
            </a:r>
            <a:r>
              <a:rPr lang="en-US" sz="1400" dirty="0" err="1"/>
              <a:t>synodoftrinity</a:t>
            </a:r>
            <a:endParaRPr lang="en-US" sz="1400" dirty="0"/>
          </a:p>
          <a:p>
            <a:r>
              <a:rPr lang="en-US" sz="1400" dirty="0"/>
              <a:t>Ph: (717) 737-0421		Twitter: @</a:t>
            </a:r>
            <a:r>
              <a:rPr lang="en-US" sz="1400" dirty="0" err="1"/>
              <a:t>synodtrinity</a:t>
            </a:r>
            <a:endParaRPr lang="en-US" sz="1400" dirty="0"/>
          </a:p>
          <a:p>
            <a:endParaRPr lang="en-US" sz="1400" dirty="0"/>
          </a:p>
          <a:p>
            <a:pPr marL="285750" indent="-285750">
              <a:buFont typeface="Wingdings" panose="05000000000000000000" pitchFamily="2" charset="2"/>
              <a:buChar char="§"/>
            </a:pPr>
            <a:endParaRPr lang="en-US" sz="1400" b="1" dirty="0">
              <a:solidFill>
                <a:srgbClr val="FF0000"/>
              </a:solidFill>
            </a:endParaRPr>
          </a:p>
          <a:p>
            <a:pPr marL="285750" indent="-285750">
              <a:buFont typeface="Wingdings" panose="05000000000000000000" pitchFamily="2" charset="2"/>
              <a:buChar char="§"/>
            </a:pPr>
            <a:r>
              <a:rPr lang="en-US" sz="1400" b="1" dirty="0">
                <a:solidFill>
                  <a:srgbClr val="FF0000"/>
                </a:solidFill>
              </a:rPr>
              <a:t>Rev. Susan Faye Wonderland		</a:t>
            </a:r>
          </a:p>
          <a:p>
            <a:pPr lvl="1"/>
            <a:r>
              <a:rPr lang="en-US" sz="1200" b="1" dirty="0"/>
              <a:t>Transitional Executive</a:t>
            </a:r>
          </a:p>
          <a:p>
            <a:pPr lvl="1"/>
            <a:r>
              <a:rPr lang="en-US" sz="1200" b="1" dirty="0"/>
              <a:t>swonderland@syntrinity.org</a:t>
            </a:r>
          </a:p>
          <a:p>
            <a:pPr lvl="1"/>
            <a:endParaRPr lang="en-US" sz="2400" b="1" dirty="0"/>
          </a:p>
          <a:p>
            <a:pPr marL="285750" indent="-285750">
              <a:buFont typeface="Wingdings" panose="05000000000000000000" pitchFamily="2" charset="2"/>
              <a:buChar char="§"/>
            </a:pPr>
            <a:r>
              <a:rPr lang="en-US" sz="1400" b="1" dirty="0">
                <a:solidFill>
                  <a:srgbClr val="FF0000"/>
                </a:solidFill>
              </a:rPr>
              <a:t>Chantal </a:t>
            </a:r>
            <a:r>
              <a:rPr lang="en-US" sz="1400" b="1" dirty="0" err="1">
                <a:solidFill>
                  <a:srgbClr val="FF0000"/>
                </a:solidFill>
              </a:rPr>
              <a:t>Atnip</a:t>
            </a:r>
            <a:endParaRPr lang="en-US" sz="1400" b="1" dirty="0">
              <a:solidFill>
                <a:srgbClr val="FF0000"/>
              </a:solidFill>
            </a:endParaRPr>
          </a:p>
          <a:p>
            <a:pPr lvl="1"/>
            <a:r>
              <a:rPr lang="en-US" sz="1200" b="1" dirty="0"/>
              <a:t>Treasurer</a:t>
            </a:r>
          </a:p>
          <a:p>
            <a:pPr lvl="1"/>
            <a:r>
              <a:rPr lang="en-US" sz="1200" b="1" dirty="0"/>
              <a:t>treasurer@syntrinity.org</a:t>
            </a:r>
          </a:p>
          <a:p>
            <a:pPr lvl="1"/>
            <a:endParaRPr lang="en-US" sz="2400" b="1" dirty="0"/>
          </a:p>
          <a:p>
            <a:pPr marL="285750" indent="-285750">
              <a:buFont typeface="Wingdings" panose="05000000000000000000" pitchFamily="2" charset="2"/>
              <a:buChar char="§"/>
            </a:pPr>
            <a:r>
              <a:rPr lang="en-US" sz="1400" b="1" dirty="0">
                <a:solidFill>
                  <a:srgbClr val="FF0000"/>
                </a:solidFill>
              </a:rPr>
              <a:t>Gwenn Egresitz</a:t>
            </a:r>
          </a:p>
          <a:p>
            <a:pPr lvl="1"/>
            <a:r>
              <a:rPr lang="en-US" sz="1200" b="1" dirty="0"/>
              <a:t>Administrative Assistant</a:t>
            </a:r>
          </a:p>
          <a:p>
            <a:pPr lvl="1"/>
            <a:r>
              <a:rPr lang="en-US" sz="1200" b="1" dirty="0"/>
              <a:t>Bookkeeper</a:t>
            </a:r>
          </a:p>
          <a:p>
            <a:pPr lvl="1"/>
            <a:r>
              <a:rPr lang="en-US" sz="1200" b="1" dirty="0"/>
              <a:t>gegresitz@syntrinity.org</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697" t="8300" r="6231" b="17427"/>
          <a:stretch/>
        </p:blipFill>
        <p:spPr>
          <a:xfrm>
            <a:off x="4800599" y="3124200"/>
            <a:ext cx="685800" cy="717458"/>
          </a:xfrm>
          <a:prstGeom prst="rect">
            <a:avLst/>
          </a:prstGeom>
          <a:ln>
            <a:noFill/>
          </a:ln>
          <a:effectLst>
            <a:outerShdw blurRad="190500" algn="tl" rotWithShape="0">
              <a:srgbClr val="000000">
                <a:alpha val="70000"/>
              </a:srgbClr>
            </a:outerShdw>
          </a:effectLst>
        </p:spPr>
      </p:pic>
      <p:sp>
        <p:nvSpPr>
          <p:cNvPr id="3" name="TextBox 2"/>
          <p:cNvSpPr txBox="1"/>
          <p:nvPr/>
        </p:nvSpPr>
        <p:spPr>
          <a:xfrm>
            <a:off x="5581439" y="1878211"/>
            <a:ext cx="3486361" cy="2985433"/>
          </a:xfrm>
          <a:prstGeom prst="rect">
            <a:avLst/>
          </a:prstGeom>
          <a:noFill/>
        </p:spPr>
        <p:txBody>
          <a:bodyPr wrap="square" rtlCol="0">
            <a:spAutoFit/>
          </a:bodyPr>
          <a:lstStyle/>
          <a:p>
            <a:pPr marL="285750" indent="-285750">
              <a:buFont typeface="Wingdings" panose="05000000000000000000" pitchFamily="2" charset="2"/>
              <a:buChar char="§"/>
            </a:pPr>
            <a:endParaRPr lang="en-US" sz="1400" b="1" dirty="0">
              <a:solidFill>
                <a:srgbClr val="FF0000"/>
              </a:solidFill>
            </a:endParaRPr>
          </a:p>
          <a:p>
            <a:pPr marL="285750" indent="-285750">
              <a:buFont typeface="Wingdings" panose="05000000000000000000" pitchFamily="2" charset="2"/>
              <a:buChar char="§"/>
            </a:pPr>
            <a:r>
              <a:rPr lang="en-US" sz="1400" b="1" dirty="0">
                <a:solidFill>
                  <a:srgbClr val="FF0000"/>
                </a:solidFill>
              </a:rPr>
              <a:t>Rev. Dr. Wayne A. Yost</a:t>
            </a:r>
          </a:p>
          <a:p>
            <a:pPr lvl="1"/>
            <a:r>
              <a:rPr lang="en-US" sz="1200" b="1" dirty="0"/>
              <a:t>Stated Clerk</a:t>
            </a:r>
          </a:p>
          <a:p>
            <a:pPr lvl="1"/>
            <a:r>
              <a:rPr lang="en-US" sz="1200" b="1" dirty="0"/>
              <a:t>wyost@syntrinity.org</a:t>
            </a:r>
          </a:p>
          <a:p>
            <a:pPr lvl="1"/>
            <a:endParaRPr lang="en-US" sz="2400" b="1" dirty="0"/>
          </a:p>
          <a:p>
            <a:pPr marL="285750" indent="-285750">
              <a:buFont typeface="Wingdings" panose="05000000000000000000" pitchFamily="2" charset="2"/>
              <a:buChar char="§"/>
            </a:pPr>
            <a:r>
              <a:rPr lang="en-US" sz="1400" b="1" dirty="0">
                <a:solidFill>
                  <a:srgbClr val="FF0000"/>
                </a:solidFill>
              </a:rPr>
              <a:t>Catherine Gray</a:t>
            </a:r>
          </a:p>
          <a:p>
            <a:pPr lvl="1"/>
            <a:r>
              <a:rPr lang="en-US" sz="1200" b="1" dirty="0"/>
              <a:t>Administrative Assistant</a:t>
            </a:r>
          </a:p>
          <a:p>
            <a:pPr lvl="1"/>
            <a:r>
              <a:rPr lang="en-US" sz="1200" b="1" dirty="0"/>
              <a:t>cgray@syntrinity.org</a:t>
            </a:r>
          </a:p>
          <a:p>
            <a:pPr lvl="1"/>
            <a:endParaRPr lang="en-US" sz="2400" b="1" dirty="0"/>
          </a:p>
          <a:p>
            <a:pPr marL="285750" indent="-285750">
              <a:buFont typeface="Wingdings" panose="05000000000000000000" pitchFamily="2" charset="2"/>
              <a:buChar char="§"/>
            </a:pPr>
            <a:r>
              <a:rPr lang="en-US" sz="1400" b="1" dirty="0">
                <a:solidFill>
                  <a:srgbClr val="FF0000"/>
                </a:solidFill>
              </a:rPr>
              <a:t>Mike Givler</a:t>
            </a:r>
          </a:p>
          <a:p>
            <a:pPr lvl="1"/>
            <a:r>
              <a:rPr lang="en-US" sz="1200" b="1" dirty="0"/>
              <a:t>Communications Coordinator</a:t>
            </a:r>
          </a:p>
          <a:p>
            <a:pPr lvl="1"/>
            <a:r>
              <a:rPr lang="en-US" sz="1200" b="1" dirty="0"/>
              <a:t>mgivler@syntrinity.org</a:t>
            </a:r>
          </a:p>
          <a:p>
            <a:pPr lvl="1"/>
            <a:endParaRPr lang="en-US" sz="1200" b="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7930" t="5926" r="25451" b="37432"/>
          <a:stretch/>
        </p:blipFill>
        <p:spPr>
          <a:xfrm>
            <a:off x="1211580" y="4114800"/>
            <a:ext cx="575113" cy="6858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1266" t="6280" r="21281" b="15994"/>
          <a:stretch/>
        </p:blipFill>
        <p:spPr>
          <a:xfrm>
            <a:off x="4846320" y="4100052"/>
            <a:ext cx="640080" cy="649451"/>
          </a:xfrm>
          <a:prstGeom prst="rect">
            <a:avLst/>
          </a:prstGeom>
          <a:ln>
            <a:noFill/>
          </a:ln>
          <a:effectLst>
            <a:outerShdw blurRad="190500" algn="tl" rotWithShape="0">
              <a:srgbClr val="000000">
                <a:alpha val="70000"/>
              </a:srgbClr>
            </a:outerShdw>
          </a:effectLst>
        </p:spPr>
      </p:pic>
      <p:sp>
        <p:nvSpPr>
          <p:cNvPr id="15" name="TextBox 14"/>
          <p:cNvSpPr txBox="1"/>
          <p:nvPr/>
        </p:nvSpPr>
        <p:spPr>
          <a:xfrm>
            <a:off x="8686800" y="6520190"/>
            <a:ext cx="381000" cy="261610"/>
          </a:xfrm>
          <a:prstGeom prst="rect">
            <a:avLst/>
          </a:prstGeom>
          <a:noFill/>
        </p:spPr>
        <p:txBody>
          <a:bodyPr wrap="square" rtlCol="0">
            <a:spAutoFit/>
          </a:bodyPr>
          <a:lstStyle/>
          <a:p>
            <a:r>
              <a:rPr lang="en-US" sz="1100" dirty="0"/>
              <a:t>13</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2308" t="11002" r="22349" b="44499"/>
          <a:stretch/>
        </p:blipFill>
        <p:spPr>
          <a:xfrm>
            <a:off x="4846320" y="2209800"/>
            <a:ext cx="640079" cy="685800"/>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19818" r="19818"/>
          <a:stretch/>
        </p:blipFill>
        <p:spPr>
          <a:xfrm>
            <a:off x="1207851" y="2227006"/>
            <a:ext cx="620949" cy="685800"/>
          </a:xfrm>
          <a:prstGeom prst="rect">
            <a:avLst/>
          </a:prstGeom>
          <a:ln>
            <a:noFill/>
          </a:ln>
          <a:effectLst>
            <a:outerShdw blurRad="190500" algn="tl" rotWithShape="0">
              <a:srgbClr val="000000">
                <a:alpha val="70000"/>
              </a:srgbClr>
            </a:outerShdw>
          </a:effectLst>
        </p:spPr>
      </p:pic>
      <p:pic>
        <p:nvPicPr>
          <p:cNvPr id="9" name="Picture 8" descr="A person sitting on a bench posing for the camera&#10;&#10;Description generated with very high confidence">
            <a:extLst>
              <a:ext uri="{FF2B5EF4-FFF2-40B4-BE49-F238E27FC236}">
                <a16:creationId xmlns:a16="http://schemas.microsoft.com/office/drawing/2014/main" id="{FBE1A3A2-2083-45A7-9905-5FBC16CB5172}"/>
              </a:ext>
            </a:extLst>
          </p:cNvPr>
          <p:cNvPicPr>
            <a:picLocks noChangeAspect="1"/>
          </p:cNvPicPr>
          <p:nvPr/>
        </p:nvPicPr>
        <p:blipFill rotWithShape="1">
          <a:blip r:embed="rId8">
            <a:extLst>
              <a:ext uri="{28A0092B-C50C-407E-A947-70E740481C1C}">
                <a14:useLocalDpi xmlns:a14="http://schemas.microsoft.com/office/drawing/2010/main" val="0"/>
              </a:ext>
            </a:extLst>
          </a:blip>
          <a:srcRect l="28586" t="2958" r="27150" b="54066"/>
          <a:stretch/>
        </p:blipFill>
        <p:spPr>
          <a:xfrm>
            <a:off x="1207851" y="3173689"/>
            <a:ext cx="602109" cy="7125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98589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7010400" cy="3262432"/>
          </a:xfrm>
          <a:prstGeom prst="rect">
            <a:avLst/>
          </a:prstGeom>
          <a:noFill/>
        </p:spPr>
        <p:txBody>
          <a:bodyPr wrap="square" rtlCol="0">
            <a:spAutoFit/>
          </a:bodyPr>
          <a:lstStyle/>
          <a:p>
            <a:r>
              <a:rPr lang="en-US" sz="2400" b="1" dirty="0"/>
              <a:t>Supporting</a:t>
            </a:r>
          </a:p>
          <a:p>
            <a:endParaRPr lang="en-US" sz="1400" dirty="0"/>
          </a:p>
          <a:p>
            <a:r>
              <a:rPr lang="en-US" sz="1400" dirty="0"/>
              <a:t>For over 300 years, the Synod of the Trinity has been a nurturing source of support and resources for its presbyteries as they seek to be faithful to Christ’s commission in their support of vital, mission-oriented congregations.</a:t>
            </a:r>
          </a:p>
          <a:p>
            <a:endParaRPr lang="en-US" sz="1400" dirty="0"/>
          </a:p>
          <a:p>
            <a:r>
              <a:rPr lang="en-US" sz="1400" dirty="0"/>
              <a:t>We work hand-in-hand with the ministry and mission of our presbyteries as they seek to support the witness of congregations, to the end that the church throughout its region becomes a community of faith, hope, love and witness.</a:t>
            </a:r>
          </a:p>
          <a:p>
            <a:endParaRPr lang="en-US" sz="1400" dirty="0"/>
          </a:p>
          <a:p>
            <a:r>
              <a:rPr lang="en-US" sz="1400" dirty="0"/>
              <a:t>The Synod supports presbytery leadership by offering training, networking and continuing education opportunities such as: Executive Presbyter Forums, COM/CPM Training, PJC Training, cost-sharing for education for first-time presbytery executives and access to demographic ministry analysis.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3608" r="11651" b="25952"/>
          <a:stretch/>
        </p:blipFill>
        <p:spPr>
          <a:xfrm>
            <a:off x="152399" y="4038600"/>
            <a:ext cx="5198023" cy="26670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7948" t="44628" r="5626" b="10993"/>
          <a:stretch/>
        </p:blipFill>
        <p:spPr>
          <a:xfrm>
            <a:off x="152400" y="2286000"/>
            <a:ext cx="1654628" cy="1447800"/>
          </a:xfrm>
          <a:prstGeom prst="rect">
            <a:avLst/>
          </a:prstGeom>
          <a:ln>
            <a:noFill/>
          </a:ln>
          <a:effectLst>
            <a:outerShdw blurRad="190500" algn="tl" rotWithShape="0">
              <a:srgbClr val="000000">
                <a:alpha val="70000"/>
              </a:srgbClr>
            </a:outerShdw>
          </a:effectLst>
        </p:spPr>
      </p:pic>
      <p:sp>
        <p:nvSpPr>
          <p:cNvPr id="3" name="Rectangle 2"/>
          <p:cNvSpPr/>
          <p:nvPr/>
        </p:nvSpPr>
        <p:spPr>
          <a:xfrm>
            <a:off x="3200400" y="6428601"/>
            <a:ext cx="2140138" cy="276999"/>
          </a:xfrm>
          <a:prstGeom prst="rect">
            <a:avLst/>
          </a:prstGeom>
        </p:spPr>
        <p:txBody>
          <a:bodyPr wrap="none">
            <a:spAutoFit/>
          </a:bodyPr>
          <a:lstStyle/>
          <a:p>
            <a:r>
              <a:rPr lang="en-US" sz="1200" b="1" dirty="0">
                <a:solidFill>
                  <a:srgbClr val="FFFF00"/>
                </a:solidFill>
              </a:rPr>
              <a:t>Synod office, Camp Hill, PA</a:t>
            </a:r>
          </a:p>
        </p:txBody>
      </p:sp>
      <p:sp>
        <p:nvSpPr>
          <p:cNvPr id="9" name="TextBox 8"/>
          <p:cNvSpPr txBox="1"/>
          <p:nvPr/>
        </p:nvSpPr>
        <p:spPr>
          <a:xfrm>
            <a:off x="8839200" y="6520190"/>
            <a:ext cx="228600" cy="261610"/>
          </a:xfrm>
          <a:prstGeom prst="rect">
            <a:avLst/>
          </a:prstGeom>
          <a:noFill/>
        </p:spPr>
        <p:txBody>
          <a:bodyPr wrap="square" rtlCol="0">
            <a:spAutoFit/>
          </a:bodyPr>
          <a:lstStyle/>
          <a:p>
            <a:r>
              <a:rPr lang="en-US" sz="1100" dirty="0"/>
              <a:t>2</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9782"/>
          <a:stretch/>
        </p:blipFill>
        <p:spPr>
          <a:xfrm>
            <a:off x="5791200" y="4862052"/>
            <a:ext cx="3162300" cy="1691148"/>
          </a:xfrm>
          <a:prstGeom prst="rect">
            <a:avLst/>
          </a:prstGeom>
          <a:ln>
            <a:noFill/>
          </a:ln>
          <a:effectLst>
            <a:outerShdw blurRad="190500" algn="tl" rotWithShape="0">
              <a:srgbClr val="000000">
                <a:alpha val="70000"/>
              </a:srgbClr>
            </a:outerShdw>
          </a:effectLst>
        </p:spPr>
      </p:pic>
      <p:sp>
        <p:nvSpPr>
          <p:cNvPr id="2" name="TextBox 1"/>
          <p:cNvSpPr txBox="1"/>
          <p:nvPr/>
        </p:nvSpPr>
        <p:spPr>
          <a:xfrm>
            <a:off x="5791200" y="6233652"/>
            <a:ext cx="3124200" cy="276999"/>
          </a:xfrm>
          <a:prstGeom prst="rect">
            <a:avLst/>
          </a:prstGeom>
          <a:noFill/>
        </p:spPr>
        <p:txBody>
          <a:bodyPr wrap="square" rtlCol="0">
            <a:spAutoFit/>
          </a:bodyPr>
          <a:lstStyle/>
          <a:p>
            <a:r>
              <a:rPr lang="en-US" sz="1200" b="1" dirty="0">
                <a:solidFill>
                  <a:srgbClr val="FFFF00"/>
                </a:solidFill>
              </a:rPr>
              <a:t>Synod Assembly</a:t>
            </a:r>
          </a:p>
        </p:txBody>
      </p:sp>
      <p:sp>
        <p:nvSpPr>
          <p:cNvPr id="8" name="TextBox 7"/>
          <p:cNvSpPr txBox="1"/>
          <p:nvPr/>
        </p:nvSpPr>
        <p:spPr>
          <a:xfrm>
            <a:off x="5715000" y="3554849"/>
            <a:ext cx="3162300" cy="1169551"/>
          </a:xfrm>
          <a:prstGeom prst="rect">
            <a:avLst/>
          </a:prstGeom>
          <a:noFill/>
        </p:spPr>
        <p:txBody>
          <a:bodyPr wrap="square" rtlCol="0">
            <a:spAutoFit/>
          </a:bodyPr>
          <a:lstStyle/>
          <a:p>
            <a:r>
              <a:rPr lang="en-US" sz="1400" dirty="0"/>
              <a:t>In addition, the Synod participates in objectives relating to the larger mission strategies of the Presbyterian Church (U.S.A.) General Assembly.</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113176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7048500" cy="4154984"/>
          </a:xfrm>
          <a:prstGeom prst="rect">
            <a:avLst/>
          </a:prstGeom>
          <a:noFill/>
        </p:spPr>
        <p:txBody>
          <a:bodyPr wrap="square" rtlCol="0">
            <a:spAutoFit/>
          </a:bodyPr>
          <a:lstStyle/>
          <a:p>
            <a:r>
              <a:rPr lang="en-US" sz="2400" b="1" dirty="0"/>
              <a:t>Our calling</a:t>
            </a:r>
          </a:p>
          <a:p>
            <a:endParaRPr lang="en-US" sz="1000" dirty="0"/>
          </a:p>
          <a:p>
            <a:r>
              <a:rPr lang="en-US" sz="1600" b="1" dirty="0"/>
              <a:t>Synod’s primary end:</a:t>
            </a:r>
          </a:p>
          <a:p>
            <a:pPr marL="285750" indent="-285750">
              <a:buSzPct val="125000"/>
              <a:buFont typeface="Wingdings" panose="05000000000000000000" pitchFamily="2" charset="2"/>
              <a:buChar char="Ø"/>
            </a:pPr>
            <a:r>
              <a:rPr lang="en-US" sz="1400" dirty="0"/>
              <a:t>As part of the body of Christ, the Synod, through the responsible use of shared resources, supports and challenges member presbyteries to be vital, innovative and faithful in their collaborative and distinctive callings.</a:t>
            </a:r>
          </a:p>
          <a:p>
            <a:endParaRPr lang="en-US" sz="1000" dirty="0"/>
          </a:p>
          <a:p>
            <a:r>
              <a:rPr lang="en-US" sz="1600" b="1" dirty="0"/>
              <a:t>Secondary ends:</a:t>
            </a:r>
          </a:p>
          <a:p>
            <a:pPr marL="285750" indent="-285750">
              <a:buClr>
                <a:srgbClr val="FF0000"/>
              </a:buClr>
              <a:buSzPct val="125000"/>
              <a:buFont typeface="Wingdings" panose="05000000000000000000" pitchFamily="2" charset="2"/>
              <a:buChar char="Ø"/>
            </a:pPr>
            <a:r>
              <a:rPr lang="en-US" sz="1400" dirty="0"/>
              <a:t>Connecting presbytery leadership for coordination, spiritual support and sharing best practices.</a:t>
            </a:r>
          </a:p>
          <a:p>
            <a:pPr marL="285750" indent="-285750">
              <a:buClr>
                <a:srgbClr val="FF0000"/>
              </a:buClr>
              <a:buSzPct val="125000"/>
              <a:buFont typeface="Wingdings" panose="05000000000000000000" pitchFamily="2" charset="2"/>
              <a:buChar char="Ø"/>
            </a:pPr>
            <a:r>
              <a:rPr lang="en-US" sz="1400" dirty="0"/>
              <a:t>Encouraging innovation in, between and among presbyteries through the use of human, programmatic and financial resources.</a:t>
            </a:r>
          </a:p>
          <a:p>
            <a:pPr marL="285750" indent="-285750">
              <a:buSzPct val="125000"/>
              <a:buFont typeface="Wingdings" panose="05000000000000000000" pitchFamily="2" charset="2"/>
              <a:buChar char="Ø"/>
            </a:pPr>
            <a:r>
              <a:rPr lang="en-US" sz="1400" dirty="0"/>
              <a:t>Providing services of education and nurture as requested by member presbyteries.</a:t>
            </a:r>
          </a:p>
          <a:p>
            <a:pPr marL="285750" indent="-285750">
              <a:buSzPct val="125000"/>
              <a:buFont typeface="Wingdings" panose="05000000000000000000" pitchFamily="2" charset="2"/>
              <a:buChar char="Ø"/>
            </a:pPr>
            <a:r>
              <a:rPr lang="en-US" sz="1400" dirty="0"/>
              <a:t>Extending partnership of member presbyteries in joint and shared mission and ministry.</a:t>
            </a:r>
          </a:p>
          <a:p>
            <a:pPr marL="285750" indent="-285750">
              <a:buSzPct val="125000"/>
              <a:buFont typeface="Wingdings" panose="05000000000000000000" pitchFamily="2" charset="2"/>
              <a:buChar char="Ø"/>
            </a:pPr>
            <a:r>
              <a:rPr lang="en-US" sz="1400" dirty="0"/>
              <a:t>Nurturing relationships within the larger church for the purpose of greater witness.</a:t>
            </a:r>
          </a:p>
          <a:p>
            <a:pPr marL="285750" indent="-285750">
              <a:buClr>
                <a:srgbClr val="FF0000"/>
              </a:buClr>
              <a:buSzPct val="125000"/>
              <a:buFont typeface="Wingdings" panose="05000000000000000000" pitchFamily="2" charset="2"/>
              <a:buChar char="Ø"/>
            </a:pPr>
            <a:r>
              <a:rPr lang="en-US" sz="1400" dirty="0"/>
              <a:t>Fostering conversation and action for the promotion of social righteousness.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3385" b="22390"/>
          <a:stretch/>
        </p:blipFill>
        <p:spPr>
          <a:xfrm>
            <a:off x="139939" y="4876800"/>
            <a:ext cx="4279661" cy="1547080"/>
          </a:xfrm>
          <a:prstGeom prst="rect">
            <a:avLst/>
          </a:prstGeom>
          <a:ln>
            <a:noFill/>
          </a:ln>
          <a:effectLst>
            <a:outerShdw blurRad="190500" algn="tl" rotWithShape="0">
              <a:srgbClr val="000000">
                <a:alpha val="70000"/>
              </a:srgbClr>
            </a:outerShdw>
          </a:effectLst>
        </p:spPr>
      </p:pic>
      <p:sp>
        <p:nvSpPr>
          <p:cNvPr id="6" name="Rectangle 5"/>
          <p:cNvSpPr/>
          <p:nvPr/>
        </p:nvSpPr>
        <p:spPr>
          <a:xfrm>
            <a:off x="76200" y="6015335"/>
            <a:ext cx="2743200" cy="461665"/>
          </a:xfrm>
          <a:prstGeom prst="rect">
            <a:avLst/>
          </a:prstGeom>
        </p:spPr>
        <p:txBody>
          <a:bodyPr wrap="square">
            <a:spAutoFit/>
          </a:bodyPr>
          <a:lstStyle/>
          <a:p>
            <a:pPr algn="ctr"/>
            <a:r>
              <a:rPr lang="en-US" sz="1200" b="1" dirty="0">
                <a:solidFill>
                  <a:srgbClr val="FFFF00"/>
                </a:solidFill>
              </a:rPr>
              <a:t>Governing Commission elected at</a:t>
            </a:r>
          </a:p>
          <a:p>
            <a:pPr algn="ctr"/>
            <a:r>
              <a:rPr lang="en-US" sz="1200" b="1">
                <a:solidFill>
                  <a:srgbClr val="FFFF00"/>
                </a:solidFill>
              </a:rPr>
              <a:t>Synod </a:t>
            </a:r>
            <a:r>
              <a:rPr lang="en-US" sz="1200" b="1" dirty="0">
                <a:solidFill>
                  <a:srgbClr val="FFFF00"/>
                </a:solidFill>
              </a:rPr>
              <a:t>Assembly Meeting</a:t>
            </a:r>
          </a:p>
        </p:txBody>
      </p:sp>
      <p:sp>
        <p:nvSpPr>
          <p:cNvPr id="7" name="TextBox 6"/>
          <p:cNvSpPr txBox="1"/>
          <p:nvPr/>
        </p:nvSpPr>
        <p:spPr>
          <a:xfrm>
            <a:off x="8839200" y="6520190"/>
            <a:ext cx="228600" cy="261610"/>
          </a:xfrm>
          <a:prstGeom prst="rect">
            <a:avLst/>
          </a:prstGeom>
          <a:noFill/>
        </p:spPr>
        <p:txBody>
          <a:bodyPr wrap="square" rtlCol="0">
            <a:spAutoFit/>
          </a:bodyPr>
          <a:lstStyle/>
          <a:p>
            <a:r>
              <a:rPr lang="en-US" sz="1100" dirty="0"/>
              <a:t>3</a:t>
            </a:r>
          </a:p>
        </p:txBody>
      </p:sp>
      <p:sp>
        <p:nvSpPr>
          <p:cNvPr id="3" name="TextBox 2"/>
          <p:cNvSpPr txBox="1"/>
          <p:nvPr/>
        </p:nvSpPr>
        <p:spPr>
          <a:xfrm>
            <a:off x="4572000" y="4343400"/>
            <a:ext cx="4267200" cy="2400657"/>
          </a:xfrm>
          <a:prstGeom prst="rect">
            <a:avLst/>
          </a:prstGeom>
          <a:noFill/>
        </p:spPr>
        <p:txBody>
          <a:bodyPr wrap="square" rtlCol="0">
            <a:spAutoFit/>
          </a:bodyPr>
          <a:lstStyle/>
          <a:p>
            <a:r>
              <a:rPr lang="en-US" sz="2400" b="1" dirty="0"/>
              <a:t>Leading</a:t>
            </a:r>
            <a:endParaRPr lang="en-US" sz="2400" dirty="0"/>
          </a:p>
          <a:p>
            <a:r>
              <a:rPr lang="en-US" sz="1400" dirty="0"/>
              <a:t>The Synod Assembly is comprised of 32 commissioners representing all 16 presbyteries plus six racial ethnic at-large commissioners. The Governing Commission acts on behalf of the Synod Assembly throughout the year. It includes the Synod moderator and vice moderator, eight elected commissioners, five ex-officio (four Synod staff members plus the previous moderator) and two advisory executive presbyters.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
        <p:nvSpPr>
          <p:cNvPr id="5" name="TextBox 4">
            <a:extLst>
              <a:ext uri="{FF2B5EF4-FFF2-40B4-BE49-F238E27FC236}">
                <a16:creationId xmlns:a16="http://schemas.microsoft.com/office/drawing/2014/main" id="{D058550E-070F-4F3B-B508-5CCD06E5E289}"/>
              </a:ext>
            </a:extLst>
          </p:cNvPr>
          <p:cNvSpPr txBox="1"/>
          <p:nvPr/>
        </p:nvSpPr>
        <p:spPr>
          <a:xfrm>
            <a:off x="76200" y="3505200"/>
            <a:ext cx="1828800" cy="1200329"/>
          </a:xfrm>
          <a:prstGeom prst="rect">
            <a:avLst/>
          </a:prstGeom>
          <a:noFill/>
        </p:spPr>
        <p:txBody>
          <a:bodyPr wrap="square" rtlCol="0">
            <a:spAutoFit/>
          </a:bodyPr>
          <a:lstStyle/>
          <a:p>
            <a:pPr marL="285750" indent="-285750">
              <a:buClr>
                <a:srgbClr val="FF0000"/>
              </a:buClr>
              <a:buSzPct val="125000"/>
              <a:buFont typeface="Wingdings" panose="05000000000000000000" pitchFamily="2" charset="2"/>
              <a:buChar char="Ø"/>
            </a:pPr>
            <a:r>
              <a:rPr lang="en-US" sz="1200" dirty="0"/>
              <a:t>Denotes an end that has been emphasized for the work of the Synod by the Governing Commission.</a:t>
            </a:r>
          </a:p>
        </p:txBody>
      </p:sp>
    </p:spTree>
    <p:extLst>
      <p:ext uri="{BB962C8B-B14F-4D97-AF65-F5344CB8AC3E}">
        <p14:creationId xmlns:p14="http://schemas.microsoft.com/office/powerpoint/2010/main" val="1342758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7010400" cy="3139321"/>
          </a:xfrm>
          <a:prstGeom prst="rect">
            <a:avLst/>
          </a:prstGeom>
          <a:noFill/>
        </p:spPr>
        <p:txBody>
          <a:bodyPr wrap="square" rtlCol="0">
            <a:spAutoFit/>
          </a:bodyPr>
          <a:lstStyle/>
          <a:p>
            <a:r>
              <a:rPr lang="en-US" sz="2400" b="1" dirty="0"/>
              <a:t>Making a difference</a:t>
            </a:r>
          </a:p>
          <a:p>
            <a:endParaRPr lang="en-US" sz="1200" dirty="0"/>
          </a:p>
          <a:p>
            <a:r>
              <a:rPr lang="en-US" sz="1400" dirty="0"/>
              <a:t>Each year, the Synod of the Trinity awards hundreds of thousands of dollars to presbyteries and churches. Moneys are generally distributed in the following ways:</a:t>
            </a:r>
          </a:p>
          <a:p>
            <a:endParaRPr lang="en-US" sz="1400" dirty="0"/>
          </a:p>
          <a:p>
            <a:pPr marL="285750" indent="-285750">
              <a:buClr>
                <a:srgbClr val="FF0000"/>
              </a:buClr>
              <a:buSzPct val="175000"/>
              <a:buFont typeface="Wingdings" panose="05000000000000000000" pitchFamily="2" charset="2"/>
              <a:buChar char="§"/>
            </a:pPr>
            <a:r>
              <a:rPr lang="en-US" b="1" dirty="0">
                <a:solidFill>
                  <a:srgbClr val="FF0000"/>
                </a:solidFill>
              </a:rPr>
              <a:t>Peacemaking Grants</a:t>
            </a:r>
          </a:p>
          <a:p>
            <a:r>
              <a:rPr lang="en-US" sz="1400" dirty="0"/>
              <a:t>Available for peacemaking efforts for projects and programs developed by Synod congregations or presbyteries. Funds are earmarked for activities for programs, projects and/or activities that extend the peace of Jesus Christ.</a:t>
            </a:r>
          </a:p>
          <a:p>
            <a:pPr marL="285750" indent="-285750">
              <a:buSzPct val="175000"/>
              <a:buFont typeface="Wingdings" panose="05000000000000000000" pitchFamily="2" charset="2"/>
              <a:buChar char="§"/>
            </a:pPr>
            <a:r>
              <a:rPr lang="en-US" b="1" dirty="0">
                <a:solidFill>
                  <a:srgbClr val="FF0000"/>
                </a:solidFill>
              </a:rPr>
              <a:t>Mission Travel Grants</a:t>
            </a:r>
          </a:p>
          <a:p>
            <a:r>
              <a:rPr lang="en-US" sz="1400" dirty="0"/>
              <a:t>This grant is for travel related to a deeper understanding as we live out our faithfulness to God in the larger world.</a:t>
            </a:r>
          </a:p>
          <a:p>
            <a:pPr marL="285750" indent="-285750">
              <a:buBlip>
                <a:blip r:embed="rId2"/>
              </a:buBlip>
            </a:pPr>
            <a:endParaRPr lang="en-US" sz="14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30" t="20026" r="1" b="14468"/>
          <a:stretch/>
        </p:blipFill>
        <p:spPr>
          <a:xfrm>
            <a:off x="152400" y="3657600"/>
            <a:ext cx="6667500" cy="2937661"/>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3112" y="3352800"/>
            <a:ext cx="1905000" cy="2857500"/>
          </a:xfrm>
          <a:prstGeom prst="rect">
            <a:avLst/>
          </a:prstGeom>
          <a:ln>
            <a:noFill/>
          </a:ln>
          <a:effectLst>
            <a:outerShdw blurRad="190500" algn="tl" rotWithShape="0">
              <a:srgbClr val="000000">
                <a:alpha val="70000"/>
              </a:srgbClr>
            </a:outerShdw>
          </a:effectLst>
        </p:spPr>
      </p:pic>
      <p:sp>
        <p:nvSpPr>
          <p:cNvPr id="7" name="Rectangle 6"/>
          <p:cNvSpPr/>
          <p:nvPr/>
        </p:nvSpPr>
        <p:spPr>
          <a:xfrm>
            <a:off x="152400" y="6296667"/>
            <a:ext cx="4459426" cy="276999"/>
          </a:xfrm>
          <a:prstGeom prst="rect">
            <a:avLst/>
          </a:prstGeom>
        </p:spPr>
        <p:txBody>
          <a:bodyPr wrap="none">
            <a:spAutoFit/>
          </a:bodyPr>
          <a:lstStyle/>
          <a:p>
            <a:r>
              <a:rPr lang="en-US" sz="1200" b="1" dirty="0">
                <a:solidFill>
                  <a:srgbClr val="FFFF00"/>
                </a:solidFill>
              </a:rPr>
              <a:t>Pittsburgh and Beaver-Butler Presbyteries in Malawi, Africa</a:t>
            </a:r>
          </a:p>
        </p:txBody>
      </p:sp>
      <p:sp>
        <p:nvSpPr>
          <p:cNvPr id="8" name="Rectangle 7"/>
          <p:cNvSpPr/>
          <p:nvPr/>
        </p:nvSpPr>
        <p:spPr>
          <a:xfrm>
            <a:off x="7010400" y="5753100"/>
            <a:ext cx="1881512" cy="461665"/>
          </a:xfrm>
          <a:prstGeom prst="rect">
            <a:avLst/>
          </a:prstGeom>
        </p:spPr>
        <p:txBody>
          <a:bodyPr wrap="square">
            <a:spAutoFit/>
          </a:bodyPr>
          <a:lstStyle/>
          <a:p>
            <a:pPr algn="ctr"/>
            <a:r>
              <a:rPr lang="en-US" sz="1200" b="1" dirty="0">
                <a:solidFill>
                  <a:srgbClr val="FFFF00"/>
                </a:solidFill>
              </a:rPr>
              <a:t>First PC of Charleston, WV, in Peru</a:t>
            </a:r>
          </a:p>
        </p:txBody>
      </p:sp>
      <p:sp>
        <p:nvSpPr>
          <p:cNvPr id="9" name="TextBox 8"/>
          <p:cNvSpPr txBox="1"/>
          <p:nvPr/>
        </p:nvSpPr>
        <p:spPr>
          <a:xfrm>
            <a:off x="8839200" y="6520190"/>
            <a:ext cx="228600" cy="261610"/>
          </a:xfrm>
          <a:prstGeom prst="rect">
            <a:avLst/>
          </a:prstGeom>
          <a:noFill/>
        </p:spPr>
        <p:txBody>
          <a:bodyPr wrap="square" rtlCol="0">
            <a:spAutoFit/>
          </a:bodyPr>
          <a:lstStyle/>
          <a:p>
            <a:r>
              <a:rPr lang="en-US" sz="1100" dirty="0"/>
              <a:t>4</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73242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6781800" cy="3385542"/>
          </a:xfrm>
          <a:prstGeom prst="rect">
            <a:avLst/>
          </a:prstGeom>
          <a:noFill/>
        </p:spPr>
        <p:txBody>
          <a:bodyPr wrap="square" rtlCol="0">
            <a:spAutoFit/>
          </a:bodyPr>
          <a:lstStyle/>
          <a:p>
            <a:r>
              <a:rPr lang="en-US" sz="2400" b="1" dirty="0"/>
              <a:t>Making a difference</a:t>
            </a:r>
          </a:p>
          <a:p>
            <a:endParaRPr lang="en-US" sz="1400" dirty="0"/>
          </a:p>
          <a:p>
            <a:pPr marL="285750" indent="-285750">
              <a:buClr>
                <a:srgbClr val="FF0000"/>
              </a:buClr>
              <a:buSzPct val="175000"/>
              <a:buFont typeface="Wingdings" panose="05000000000000000000" pitchFamily="2" charset="2"/>
              <a:buChar char="§"/>
            </a:pPr>
            <a:r>
              <a:rPr lang="en-US" b="1" dirty="0">
                <a:solidFill>
                  <a:srgbClr val="FF0000"/>
                </a:solidFill>
              </a:rPr>
              <a:t>Innovation Grants</a:t>
            </a:r>
          </a:p>
          <a:p>
            <a:r>
              <a:rPr lang="en-US" sz="1400" dirty="0"/>
              <a:t>Intended to provide a means for funding and encouragement to congregations, presbyteries and faith-based organizations to stimulate innovation and creativity in mission and ministry. Among the objectives are to encourage financial stewardship by providing “partnership” dollars wherever possible.</a:t>
            </a:r>
          </a:p>
          <a:p>
            <a:endParaRPr lang="en-US" sz="1400" dirty="0"/>
          </a:p>
          <a:p>
            <a:pPr marL="285750" indent="-285750">
              <a:buClr>
                <a:srgbClr val="FF0000"/>
              </a:buClr>
              <a:buSzPct val="175000"/>
              <a:buFont typeface="Wingdings" panose="05000000000000000000" pitchFamily="2" charset="2"/>
              <a:buChar char="§"/>
            </a:pPr>
            <a:r>
              <a:rPr lang="en-US" b="1">
                <a:solidFill>
                  <a:srgbClr val="FF0000"/>
                </a:solidFill>
              </a:rPr>
              <a:t>Innovation Grants for </a:t>
            </a:r>
            <a:r>
              <a:rPr lang="en-US" b="1" dirty="0">
                <a:solidFill>
                  <a:srgbClr val="FF0000"/>
                </a:solidFill>
              </a:rPr>
              <a:t>New Worshiping Communities</a:t>
            </a:r>
          </a:p>
          <a:p>
            <a:r>
              <a:rPr lang="en-US" sz="1400" dirty="0"/>
              <a:t>Congregations, presbyteries and faith-based organizations are encouraged to dream and explore new and innovative possibilities for ministry and mission. In partnership with the Presbyterian Mission Agency, we will assist with a portion of the matching funds necessary for Investment and Growth Grants for New Worshiping Communities.</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4571"/>
          <a:stretch/>
        </p:blipFill>
        <p:spPr>
          <a:xfrm>
            <a:off x="5334000" y="4133352"/>
            <a:ext cx="3168070" cy="2267448"/>
          </a:xfrm>
          <a:prstGeom prst="rect">
            <a:avLst/>
          </a:prstGeom>
          <a:ln>
            <a:noFill/>
          </a:ln>
          <a:effectLst>
            <a:outerShdw blurRad="190500" algn="tl" rotWithShape="0">
              <a:srgbClr val="000000">
                <a:alpha val="70000"/>
              </a:srgbClr>
            </a:outerShdw>
          </a:effectLst>
        </p:spPr>
      </p:pic>
      <p:sp>
        <p:nvSpPr>
          <p:cNvPr id="11" name="Rectangle 10"/>
          <p:cNvSpPr/>
          <p:nvPr/>
        </p:nvSpPr>
        <p:spPr>
          <a:xfrm>
            <a:off x="6705600" y="5939135"/>
            <a:ext cx="1676400" cy="461665"/>
          </a:xfrm>
          <a:prstGeom prst="rect">
            <a:avLst/>
          </a:prstGeom>
        </p:spPr>
        <p:txBody>
          <a:bodyPr wrap="square">
            <a:spAutoFit/>
          </a:bodyPr>
          <a:lstStyle/>
          <a:p>
            <a:pPr algn="ctr"/>
            <a:r>
              <a:rPr lang="en-US" sz="1200" b="1" dirty="0" err="1">
                <a:solidFill>
                  <a:srgbClr val="FFFF00"/>
                </a:solidFill>
              </a:rPr>
              <a:t>Krislund</a:t>
            </a:r>
            <a:r>
              <a:rPr lang="en-US" sz="1200" b="1" dirty="0">
                <a:solidFill>
                  <a:srgbClr val="FFFF00"/>
                </a:solidFill>
              </a:rPr>
              <a:t> Camp’s Traveling Day Camps</a:t>
            </a:r>
          </a:p>
        </p:txBody>
      </p:sp>
      <p:sp>
        <p:nvSpPr>
          <p:cNvPr id="8" name="TextBox 7"/>
          <p:cNvSpPr txBox="1"/>
          <p:nvPr/>
        </p:nvSpPr>
        <p:spPr>
          <a:xfrm>
            <a:off x="8839200" y="6520190"/>
            <a:ext cx="228600" cy="261610"/>
          </a:xfrm>
          <a:prstGeom prst="rect">
            <a:avLst/>
          </a:prstGeom>
          <a:noFill/>
        </p:spPr>
        <p:txBody>
          <a:bodyPr wrap="square" rtlCol="0">
            <a:spAutoFit/>
          </a:bodyPr>
          <a:lstStyle/>
          <a:p>
            <a:r>
              <a:rPr lang="en-US" sz="1100" dirty="0"/>
              <a:t>5</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540" t="20120" r="11525"/>
          <a:stretch/>
        </p:blipFill>
        <p:spPr>
          <a:xfrm>
            <a:off x="457200" y="4133352"/>
            <a:ext cx="3276600" cy="2267448"/>
          </a:xfrm>
          <a:prstGeom prst="rect">
            <a:avLst/>
          </a:prstGeom>
          <a:ln>
            <a:noFill/>
          </a:ln>
          <a:effectLst>
            <a:outerShdw blurRad="190500" algn="tl" rotWithShape="0">
              <a:srgbClr val="000000">
                <a:alpha val="70000"/>
              </a:srgbClr>
            </a:outerShdw>
          </a:effectLst>
        </p:spPr>
      </p:pic>
      <p:sp>
        <p:nvSpPr>
          <p:cNvPr id="10" name="Rectangle 9"/>
          <p:cNvSpPr/>
          <p:nvPr/>
        </p:nvSpPr>
        <p:spPr>
          <a:xfrm>
            <a:off x="457200" y="6086697"/>
            <a:ext cx="1447800" cy="276999"/>
          </a:xfrm>
          <a:prstGeom prst="rect">
            <a:avLst/>
          </a:prstGeom>
        </p:spPr>
        <p:txBody>
          <a:bodyPr wrap="square">
            <a:spAutoFit/>
          </a:bodyPr>
          <a:lstStyle/>
          <a:p>
            <a:pPr algn="ctr"/>
            <a:r>
              <a:rPr lang="en-US" sz="1200" b="1" dirty="0">
                <a:solidFill>
                  <a:srgbClr val="FFFF00"/>
                </a:solidFill>
              </a:rPr>
              <a:t>Studio at Beacon</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21265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6529662" cy="1600438"/>
          </a:xfrm>
          <a:prstGeom prst="rect">
            <a:avLst/>
          </a:prstGeom>
          <a:noFill/>
        </p:spPr>
        <p:txBody>
          <a:bodyPr wrap="square" rtlCol="0">
            <a:spAutoFit/>
          </a:bodyPr>
          <a:lstStyle/>
          <a:p>
            <a:r>
              <a:rPr lang="en-US" sz="2400" b="1" dirty="0"/>
              <a:t>Making a difference</a:t>
            </a:r>
          </a:p>
          <a:p>
            <a:endParaRPr lang="en-US" sz="1400" dirty="0"/>
          </a:p>
          <a:p>
            <a:pPr marL="285750" indent="-285750">
              <a:buClr>
                <a:srgbClr val="FF0000"/>
              </a:buClr>
              <a:buSzPct val="175000"/>
              <a:buFont typeface="Wingdings" panose="05000000000000000000" pitchFamily="2" charset="2"/>
              <a:buChar char="§"/>
            </a:pPr>
            <a:r>
              <a:rPr lang="en-US" b="1" dirty="0">
                <a:solidFill>
                  <a:srgbClr val="FF0000"/>
                </a:solidFill>
              </a:rPr>
              <a:t>Partnership Grants</a:t>
            </a:r>
          </a:p>
          <a:p>
            <a:r>
              <a:rPr lang="en-US" sz="1400" dirty="0"/>
              <a:t>Designed for a group responding to Jesus’ call who are passionate about a common interest or concern. This grant is available for developing, connecting and nurturing a partnership.</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932"/>
          <a:stretch/>
        </p:blipFill>
        <p:spPr>
          <a:xfrm>
            <a:off x="381000" y="1977867"/>
            <a:ext cx="3124200" cy="1603533"/>
          </a:xfrm>
          <a:prstGeom prst="rect">
            <a:avLst/>
          </a:prstGeom>
          <a:ln>
            <a:noFill/>
          </a:ln>
          <a:effectLst>
            <a:outerShdw blurRad="190500" algn="tl" rotWithShape="0">
              <a:srgbClr val="000000">
                <a:alpha val="70000"/>
              </a:srgbClr>
            </a:outerShdw>
          </a:effectLst>
        </p:spPr>
      </p:pic>
      <p:sp>
        <p:nvSpPr>
          <p:cNvPr id="12" name="Rectangle 11"/>
          <p:cNvSpPr/>
          <p:nvPr/>
        </p:nvSpPr>
        <p:spPr>
          <a:xfrm>
            <a:off x="304800" y="2935069"/>
            <a:ext cx="1752600" cy="646331"/>
          </a:xfrm>
          <a:prstGeom prst="rect">
            <a:avLst/>
          </a:prstGeom>
        </p:spPr>
        <p:txBody>
          <a:bodyPr wrap="square">
            <a:spAutoFit/>
          </a:bodyPr>
          <a:lstStyle/>
          <a:p>
            <a:pPr algn="ctr"/>
            <a:r>
              <a:rPr lang="en-US" sz="1200" b="1" dirty="0">
                <a:solidFill>
                  <a:srgbClr val="FFFF00"/>
                </a:solidFill>
              </a:rPr>
              <a:t>Association of Presbyterian Church Educators</a:t>
            </a:r>
          </a:p>
        </p:txBody>
      </p:sp>
      <p:sp>
        <p:nvSpPr>
          <p:cNvPr id="13" name="TextBox 12"/>
          <p:cNvSpPr txBox="1"/>
          <p:nvPr/>
        </p:nvSpPr>
        <p:spPr>
          <a:xfrm>
            <a:off x="4114800" y="1981200"/>
            <a:ext cx="4190999" cy="1661993"/>
          </a:xfrm>
          <a:prstGeom prst="rect">
            <a:avLst/>
          </a:prstGeom>
          <a:noFill/>
        </p:spPr>
        <p:txBody>
          <a:bodyPr wrap="square" rtlCol="0">
            <a:spAutoFit/>
          </a:bodyPr>
          <a:lstStyle/>
          <a:p>
            <a:pPr marL="285750" indent="-285750">
              <a:buClr>
                <a:srgbClr val="FF0000"/>
              </a:buClr>
              <a:buSzPct val="175000"/>
              <a:buFont typeface="Wingdings" panose="05000000000000000000" pitchFamily="2" charset="2"/>
              <a:buChar char="§"/>
            </a:pPr>
            <a:r>
              <a:rPr lang="en-US" b="1" dirty="0">
                <a:solidFill>
                  <a:srgbClr val="FF0000"/>
                </a:solidFill>
              </a:rPr>
              <a:t>Study Grants</a:t>
            </a:r>
          </a:p>
          <a:p>
            <a:r>
              <a:rPr lang="en-US" sz="1400" dirty="0"/>
              <a:t>Supports students (both undergraduate and graduate) who are members of the Presbyterian Church (U.S.A.). The purpose is to enable them to participate in “action/reflection” experiences in this country or abroad as part of the student’s journey in discovering God’s call.</a:t>
            </a:r>
          </a:p>
        </p:txBody>
      </p:sp>
      <p:sp>
        <p:nvSpPr>
          <p:cNvPr id="16" name="TextBox 15"/>
          <p:cNvSpPr txBox="1"/>
          <p:nvPr/>
        </p:nvSpPr>
        <p:spPr>
          <a:xfrm>
            <a:off x="457201" y="4170164"/>
            <a:ext cx="3428999" cy="2154436"/>
          </a:xfrm>
          <a:prstGeom prst="rect">
            <a:avLst/>
          </a:prstGeom>
          <a:noFill/>
        </p:spPr>
        <p:txBody>
          <a:bodyPr wrap="square" rtlCol="0">
            <a:spAutoFit/>
          </a:bodyPr>
          <a:lstStyle/>
          <a:p>
            <a:pPr marL="285750" indent="-285750">
              <a:buClr>
                <a:srgbClr val="FF0000"/>
              </a:buClr>
              <a:buSzPct val="175000"/>
              <a:buFont typeface="Wingdings" panose="05000000000000000000" pitchFamily="2" charset="2"/>
              <a:buChar char="§"/>
            </a:pPr>
            <a:r>
              <a:rPr lang="en-US" b="1" dirty="0">
                <a:solidFill>
                  <a:srgbClr val="FF0000"/>
                </a:solidFill>
              </a:rPr>
              <a:t>Brotherhood Insurance Partnership</a:t>
            </a:r>
          </a:p>
          <a:p>
            <a:r>
              <a:rPr lang="en-US" sz="1400" dirty="0"/>
              <a:t>Profits generated by Brotherhood Insurance are given back to the Synod and then shared with those entities that participate in the program. In a recent year, nearly $84,000 was distributed back to our churches, camps and presbyteries.</a:t>
            </a:r>
          </a:p>
        </p:txBody>
      </p:sp>
      <p:sp>
        <p:nvSpPr>
          <p:cNvPr id="10" name="TextBox 9"/>
          <p:cNvSpPr txBox="1"/>
          <p:nvPr/>
        </p:nvSpPr>
        <p:spPr>
          <a:xfrm>
            <a:off x="8839200" y="6520190"/>
            <a:ext cx="228600" cy="261610"/>
          </a:xfrm>
          <a:prstGeom prst="rect">
            <a:avLst/>
          </a:prstGeom>
          <a:noFill/>
        </p:spPr>
        <p:txBody>
          <a:bodyPr wrap="square" rtlCol="0">
            <a:spAutoFit/>
          </a:bodyPr>
          <a:lstStyle/>
          <a:p>
            <a:r>
              <a:rPr lang="en-US" sz="1100" dirty="0"/>
              <a:t>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882803"/>
            <a:ext cx="3786462" cy="2517997"/>
          </a:xfrm>
          <a:prstGeom prst="rect">
            <a:avLst/>
          </a:prstGeom>
          <a:ln>
            <a:noFill/>
          </a:ln>
          <a:effectLst>
            <a:outerShdw blurRad="190500" algn="tl" rotWithShape="0">
              <a:srgbClr val="000000">
                <a:alpha val="70000"/>
              </a:srgbClr>
            </a:outerShdw>
          </a:effectLst>
        </p:spPr>
      </p:pic>
      <p:sp>
        <p:nvSpPr>
          <p:cNvPr id="14" name="Rectangle 13"/>
          <p:cNvSpPr/>
          <p:nvPr/>
        </p:nvSpPr>
        <p:spPr>
          <a:xfrm>
            <a:off x="6553200" y="6123801"/>
            <a:ext cx="1905000" cy="276999"/>
          </a:xfrm>
          <a:prstGeom prst="rect">
            <a:avLst/>
          </a:prstGeom>
        </p:spPr>
        <p:txBody>
          <a:bodyPr wrap="square">
            <a:spAutoFit/>
          </a:bodyPr>
          <a:lstStyle/>
          <a:p>
            <a:pPr algn="ctr"/>
            <a:r>
              <a:rPr lang="en-US" sz="1200" b="1" dirty="0">
                <a:solidFill>
                  <a:srgbClr val="FFFF00"/>
                </a:solidFill>
              </a:rPr>
              <a:t>West Virginia University</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162672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6400800" cy="2031325"/>
          </a:xfrm>
          <a:prstGeom prst="rect">
            <a:avLst/>
          </a:prstGeom>
          <a:noFill/>
        </p:spPr>
        <p:txBody>
          <a:bodyPr wrap="square" rtlCol="0">
            <a:spAutoFit/>
          </a:bodyPr>
          <a:lstStyle/>
          <a:p>
            <a:r>
              <a:rPr lang="en-US" sz="2400" b="1" dirty="0"/>
              <a:t>Making a difference</a:t>
            </a:r>
          </a:p>
          <a:p>
            <a:endParaRPr lang="en-US" sz="1400" dirty="0"/>
          </a:p>
          <a:p>
            <a:pPr marL="285750" indent="-285750">
              <a:buClr>
                <a:srgbClr val="FF0000"/>
              </a:buClr>
              <a:buSzPct val="175000"/>
              <a:buFont typeface="Wingdings" panose="05000000000000000000" pitchFamily="2" charset="2"/>
              <a:buChar char="§"/>
            </a:pPr>
            <a:r>
              <a:rPr lang="en-US" b="1" dirty="0">
                <a:solidFill>
                  <a:srgbClr val="FF0000"/>
                </a:solidFill>
              </a:rPr>
              <a:t>Self-Development of People</a:t>
            </a:r>
          </a:p>
          <a:p>
            <a:r>
              <a:rPr lang="en-US" sz="1400" dirty="0"/>
              <a:t>A ministry that affirms God’s concern for humankind. United in faith and action through sharing, confronting and enabling, SDOP includes Presbyterians and ecumenical partners dissatisfied with poverty and oppression. The committee has handed out over $600,000 to worthy organizations in the last 10 years and as much as $75,000 in a given year.</a:t>
            </a:r>
          </a:p>
        </p:txBody>
      </p:sp>
      <p:sp>
        <p:nvSpPr>
          <p:cNvPr id="9" name="TextBox 8"/>
          <p:cNvSpPr txBox="1"/>
          <p:nvPr/>
        </p:nvSpPr>
        <p:spPr>
          <a:xfrm>
            <a:off x="4513385" y="2362200"/>
            <a:ext cx="3716215" cy="1938992"/>
          </a:xfrm>
          <a:prstGeom prst="rect">
            <a:avLst/>
          </a:prstGeom>
          <a:noFill/>
        </p:spPr>
        <p:txBody>
          <a:bodyPr wrap="square" rtlCol="0">
            <a:spAutoFit/>
          </a:bodyPr>
          <a:lstStyle/>
          <a:p>
            <a:pPr marL="285750" indent="-285750">
              <a:buClr>
                <a:srgbClr val="FF0000"/>
              </a:buClr>
              <a:buSzPct val="175000"/>
              <a:buFont typeface="Wingdings" panose="05000000000000000000" pitchFamily="2" charset="2"/>
              <a:buChar char="§"/>
            </a:pPr>
            <a:r>
              <a:rPr lang="en-US" b="1" dirty="0">
                <a:solidFill>
                  <a:srgbClr val="FF0000"/>
                </a:solidFill>
              </a:rPr>
              <a:t>Small Church Leadership Development</a:t>
            </a:r>
          </a:p>
          <a:p>
            <a:r>
              <a:rPr lang="en-US" sz="1400" dirty="0"/>
              <a:t>Funds are provided to our presbyteries to distribute to their smaller congregations (membership of 151 or less) for the training of clergy and lay leadership. Recently, the Synod distributed $32,000 to its presbyteries for this purpose.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4307"/>
          <a:stretch/>
        </p:blipFill>
        <p:spPr>
          <a:xfrm>
            <a:off x="4419600" y="4415135"/>
            <a:ext cx="3886200" cy="2206202"/>
          </a:xfrm>
          <a:prstGeom prst="rect">
            <a:avLst/>
          </a:prstGeom>
          <a:ln>
            <a:noFill/>
          </a:ln>
          <a:effectLst>
            <a:outerShdw blurRad="190500" algn="tl" rotWithShape="0">
              <a:srgbClr val="000000">
                <a:alpha val="70000"/>
              </a:srgbClr>
            </a:outerShdw>
          </a:effectLst>
        </p:spPr>
      </p:pic>
      <p:sp>
        <p:nvSpPr>
          <p:cNvPr id="11" name="Rectangle 10"/>
          <p:cNvSpPr/>
          <p:nvPr/>
        </p:nvSpPr>
        <p:spPr>
          <a:xfrm>
            <a:off x="4428393" y="6167735"/>
            <a:ext cx="1667607" cy="461665"/>
          </a:xfrm>
          <a:prstGeom prst="rect">
            <a:avLst/>
          </a:prstGeom>
        </p:spPr>
        <p:txBody>
          <a:bodyPr wrap="square">
            <a:spAutoFit/>
          </a:bodyPr>
          <a:lstStyle/>
          <a:p>
            <a:pPr algn="ctr"/>
            <a:r>
              <a:rPr lang="en-US" sz="1200" b="1" dirty="0">
                <a:solidFill>
                  <a:srgbClr val="FFFF00"/>
                </a:solidFill>
              </a:rPr>
              <a:t>West Virginia’s Small Church Conference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731"/>
          <a:stretch/>
        </p:blipFill>
        <p:spPr>
          <a:xfrm>
            <a:off x="304799" y="2438400"/>
            <a:ext cx="3370385" cy="2433484"/>
          </a:xfrm>
          <a:prstGeom prst="rect">
            <a:avLst/>
          </a:prstGeom>
          <a:ln>
            <a:noFill/>
          </a:ln>
          <a:effectLst>
            <a:outerShdw blurRad="190500" algn="tl" rotWithShape="0">
              <a:srgbClr val="000000">
                <a:alpha val="70000"/>
              </a:srgbClr>
            </a:outerShdw>
          </a:effectLst>
        </p:spPr>
      </p:pic>
      <p:sp>
        <p:nvSpPr>
          <p:cNvPr id="16" name="Rectangle 15"/>
          <p:cNvSpPr/>
          <p:nvPr/>
        </p:nvSpPr>
        <p:spPr>
          <a:xfrm>
            <a:off x="228600" y="4414684"/>
            <a:ext cx="2209800" cy="461665"/>
          </a:xfrm>
          <a:prstGeom prst="rect">
            <a:avLst/>
          </a:prstGeom>
        </p:spPr>
        <p:txBody>
          <a:bodyPr wrap="square">
            <a:spAutoFit/>
          </a:bodyPr>
          <a:lstStyle/>
          <a:p>
            <a:pPr algn="ctr"/>
            <a:r>
              <a:rPr lang="en-US" sz="1200" b="1" dirty="0">
                <a:solidFill>
                  <a:srgbClr val="FFFF00"/>
                </a:solidFill>
              </a:rPr>
              <a:t>Women Empowered for Entrepreneurial Excellence</a:t>
            </a:r>
          </a:p>
        </p:txBody>
      </p:sp>
      <p:sp>
        <p:nvSpPr>
          <p:cNvPr id="10" name="TextBox 9"/>
          <p:cNvSpPr txBox="1"/>
          <p:nvPr/>
        </p:nvSpPr>
        <p:spPr>
          <a:xfrm>
            <a:off x="8839200" y="6520190"/>
            <a:ext cx="228600" cy="261610"/>
          </a:xfrm>
          <a:prstGeom prst="rect">
            <a:avLst/>
          </a:prstGeom>
          <a:noFill/>
        </p:spPr>
        <p:txBody>
          <a:bodyPr wrap="square" rtlCol="0">
            <a:spAutoFit/>
          </a:bodyPr>
          <a:lstStyle/>
          <a:p>
            <a:r>
              <a:rPr lang="en-US" sz="1100" dirty="0"/>
              <a:t>7</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312343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6934200" cy="2492990"/>
          </a:xfrm>
          <a:prstGeom prst="rect">
            <a:avLst/>
          </a:prstGeom>
          <a:noFill/>
        </p:spPr>
        <p:txBody>
          <a:bodyPr wrap="square" rtlCol="0">
            <a:spAutoFit/>
          </a:bodyPr>
          <a:lstStyle/>
          <a:p>
            <a:r>
              <a:rPr lang="en-US" sz="2400" b="1" dirty="0"/>
              <a:t>Being more</a:t>
            </a:r>
          </a:p>
          <a:p>
            <a:endParaRPr lang="en-US" sz="1000" dirty="0"/>
          </a:p>
          <a:p>
            <a:r>
              <a:rPr lang="en-US" sz="1400" dirty="0"/>
              <a:t>Reaching out to the world is at the core of the gospel and is a significant commitment of the Synod’s presbyteries and congregations, which have relationships and partnerships all over of the world.</a:t>
            </a:r>
          </a:p>
          <a:p>
            <a:endParaRPr lang="en-US" sz="1000" dirty="0"/>
          </a:p>
          <a:p>
            <a:r>
              <a:rPr lang="en-US" sz="1400" dirty="0"/>
              <a:t>As just one example, a Synod grant helped support a six-month stay of a preacher in Rwanda who strengthened the bond between church and presbytery. Grants have assisted mission travel for many groups within the Synod that have been called to build partnerships with Christians in Africa, Central America and the Middle East, as well as in the United States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00"/>
            <a:ext cx="3861175" cy="2174506"/>
          </a:xfrm>
          <a:prstGeom prst="rect">
            <a:avLst/>
          </a:prstGeom>
          <a:ln>
            <a:noFill/>
          </a:ln>
          <a:effectLst>
            <a:outerShdw blurRad="190500" algn="tl" rotWithShape="0">
              <a:srgbClr val="000000">
                <a:alpha val="70000"/>
              </a:srgbClr>
            </a:outerShdw>
          </a:effectLst>
        </p:spPr>
      </p:pic>
      <p:sp>
        <p:nvSpPr>
          <p:cNvPr id="10" name="Rectangle 9"/>
          <p:cNvSpPr/>
          <p:nvPr/>
        </p:nvSpPr>
        <p:spPr>
          <a:xfrm>
            <a:off x="914401" y="6469507"/>
            <a:ext cx="3124200" cy="276999"/>
          </a:xfrm>
          <a:prstGeom prst="rect">
            <a:avLst/>
          </a:prstGeom>
        </p:spPr>
        <p:txBody>
          <a:bodyPr wrap="square">
            <a:spAutoFit/>
          </a:bodyPr>
          <a:lstStyle/>
          <a:p>
            <a:pPr algn="ctr"/>
            <a:r>
              <a:rPr lang="en-US" sz="1200" b="1" dirty="0">
                <a:solidFill>
                  <a:srgbClr val="FFFF00"/>
                </a:solidFill>
              </a:rPr>
              <a:t>Lehigh Presbytery in Point Pleasant, N.J.</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4927"/>
          <a:stretch/>
        </p:blipFill>
        <p:spPr>
          <a:xfrm>
            <a:off x="4343400" y="3991897"/>
            <a:ext cx="4343400" cy="2764720"/>
          </a:xfrm>
          <a:prstGeom prst="rect">
            <a:avLst/>
          </a:prstGeom>
          <a:ln>
            <a:noFill/>
          </a:ln>
          <a:effectLst>
            <a:outerShdw blurRad="190500" algn="tl" rotWithShape="0">
              <a:srgbClr val="000000">
                <a:alpha val="70000"/>
              </a:srgbClr>
            </a:outerShdw>
          </a:effectLst>
        </p:spPr>
      </p:pic>
      <p:sp>
        <p:nvSpPr>
          <p:cNvPr id="17" name="Rectangle 16"/>
          <p:cNvSpPr/>
          <p:nvPr/>
        </p:nvSpPr>
        <p:spPr>
          <a:xfrm>
            <a:off x="4311445" y="3957935"/>
            <a:ext cx="2165555" cy="461665"/>
          </a:xfrm>
          <a:prstGeom prst="rect">
            <a:avLst/>
          </a:prstGeom>
        </p:spPr>
        <p:txBody>
          <a:bodyPr wrap="square">
            <a:spAutoFit/>
          </a:bodyPr>
          <a:lstStyle/>
          <a:p>
            <a:pPr algn="ctr"/>
            <a:r>
              <a:rPr lang="en-US" sz="1200" b="1" dirty="0">
                <a:solidFill>
                  <a:srgbClr val="FFFF00"/>
                </a:solidFill>
              </a:rPr>
              <a:t>Presbytery of </a:t>
            </a:r>
            <a:r>
              <a:rPr lang="en-US" sz="1200" b="1" dirty="0" err="1">
                <a:solidFill>
                  <a:srgbClr val="FFFF00"/>
                </a:solidFill>
              </a:rPr>
              <a:t>Kiskiminetas</a:t>
            </a:r>
            <a:r>
              <a:rPr lang="en-US" sz="1200" b="1" dirty="0">
                <a:solidFill>
                  <a:srgbClr val="FFFF00"/>
                </a:solidFill>
              </a:rPr>
              <a:t> in Rwanda, Africa</a:t>
            </a:r>
          </a:p>
        </p:txBody>
      </p:sp>
      <p:sp>
        <p:nvSpPr>
          <p:cNvPr id="15" name="TextBox 14"/>
          <p:cNvSpPr txBox="1"/>
          <p:nvPr/>
        </p:nvSpPr>
        <p:spPr>
          <a:xfrm>
            <a:off x="8839200" y="6520190"/>
            <a:ext cx="228600" cy="261610"/>
          </a:xfrm>
          <a:prstGeom prst="rect">
            <a:avLst/>
          </a:prstGeom>
          <a:noFill/>
        </p:spPr>
        <p:txBody>
          <a:bodyPr wrap="square" rtlCol="0">
            <a:spAutoFit/>
          </a:bodyPr>
          <a:lstStyle/>
          <a:p>
            <a:r>
              <a:rPr lang="en-US" sz="1100" dirty="0"/>
              <a:t>8</a:t>
            </a:r>
          </a:p>
        </p:txBody>
      </p:sp>
      <p:pic>
        <p:nvPicPr>
          <p:cNvPr id="2" name="Picture 1"/>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425" t="19052" r="7895" b="8733"/>
          <a:stretch/>
        </p:blipFill>
        <p:spPr>
          <a:xfrm>
            <a:off x="864889" y="2895600"/>
            <a:ext cx="2436196" cy="1557992"/>
          </a:xfrm>
          <a:prstGeom prst="rect">
            <a:avLst/>
          </a:prstGeom>
          <a:ln>
            <a:noFill/>
          </a:ln>
          <a:effectLst>
            <a:outerShdw blurRad="190500" algn="tl" rotWithShape="0">
              <a:srgbClr val="000000">
                <a:alpha val="70000"/>
              </a:srgbClr>
            </a:outerShdw>
          </a:effectLst>
        </p:spPr>
      </p:pic>
      <p:sp>
        <p:nvSpPr>
          <p:cNvPr id="12" name="Rectangle 11"/>
          <p:cNvSpPr/>
          <p:nvPr/>
        </p:nvSpPr>
        <p:spPr>
          <a:xfrm>
            <a:off x="774195" y="3996392"/>
            <a:ext cx="1752600" cy="461665"/>
          </a:xfrm>
          <a:prstGeom prst="rect">
            <a:avLst/>
          </a:prstGeom>
        </p:spPr>
        <p:txBody>
          <a:bodyPr wrap="square">
            <a:spAutoFit/>
          </a:bodyPr>
          <a:lstStyle/>
          <a:p>
            <a:pPr algn="ctr"/>
            <a:r>
              <a:rPr lang="en-US" sz="1200" b="1" dirty="0">
                <a:solidFill>
                  <a:srgbClr val="FFFF00"/>
                </a:solidFill>
              </a:rPr>
              <a:t>Presbytery of Carlisle in Honduras</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423922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7086600" cy="3108543"/>
          </a:xfrm>
          <a:prstGeom prst="rect">
            <a:avLst/>
          </a:prstGeom>
          <a:noFill/>
        </p:spPr>
        <p:txBody>
          <a:bodyPr wrap="square" rtlCol="0">
            <a:spAutoFit/>
          </a:bodyPr>
          <a:lstStyle/>
          <a:p>
            <a:r>
              <a:rPr lang="en-US" sz="2400" b="1" dirty="0"/>
              <a:t>Coming together</a:t>
            </a:r>
          </a:p>
          <a:p>
            <a:endParaRPr lang="en-US" sz="1400" dirty="0"/>
          </a:p>
          <a:p>
            <a:r>
              <a:rPr lang="en-US" sz="1400" dirty="0"/>
              <a:t>The Synod of the Trinity, its presbyteries and churches are committed to being involved in conversations that bring to light civil and social issues that plague our world today. We pray that raising awareness with a push toward action will make a difference for Christ in our local communities and beyond.</a:t>
            </a:r>
          </a:p>
          <a:p>
            <a:endParaRPr lang="en-US" sz="1400" dirty="0"/>
          </a:p>
          <a:p>
            <a:r>
              <a:rPr lang="en-US" sz="1400" dirty="0"/>
              <a:t>At Synod Assembly meetings, prayer and conversations center around racial and social issues that are plaguing our nation. A congregation within our bounds created a remembrance to the lives lost during one of the world’s most deadliest acts of war – the bombing of two Japanese cities that resulted in the deaths of 120,000 people. We as a region continue to gather, talk and look to the future for ways that lead to action and living in faith.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45" y="3634409"/>
            <a:ext cx="4539755" cy="3147391"/>
          </a:xfrm>
          <a:prstGeom prst="rect">
            <a:avLst/>
          </a:prstGeom>
          <a:ln>
            <a:noFill/>
          </a:ln>
          <a:effectLst>
            <a:outerShdw blurRad="190500" algn="tl" rotWithShape="0">
              <a:srgbClr val="000000">
                <a:alpha val="70000"/>
              </a:srgbClr>
            </a:outerShdw>
          </a:effectLst>
        </p:spPr>
      </p:pic>
      <p:sp>
        <p:nvSpPr>
          <p:cNvPr id="15" name="Rectangle 14"/>
          <p:cNvSpPr/>
          <p:nvPr/>
        </p:nvSpPr>
        <p:spPr>
          <a:xfrm>
            <a:off x="67406" y="6320135"/>
            <a:ext cx="2643809" cy="461665"/>
          </a:xfrm>
          <a:prstGeom prst="rect">
            <a:avLst/>
          </a:prstGeom>
        </p:spPr>
        <p:txBody>
          <a:bodyPr wrap="square">
            <a:spAutoFit/>
          </a:bodyPr>
          <a:lstStyle/>
          <a:p>
            <a:pPr algn="ctr"/>
            <a:r>
              <a:rPr lang="en-US" sz="1200" b="1" dirty="0">
                <a:solidFill>
                  <a:srgbClr val="FFFF00"/>
                </a:solidFill>
              </a:rPr>
              <a:t>Walk for Peace &amp; Unity by Williamsport Presbyterian Church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962400"/>
            <a:ext cx="4165600" cy="2343150"/>
          </a:xfrm>
          <a:prstGeom prst="rect">
            <a:avLst/>
          </a:prstGeom>
          <a:ln>
            <a:noFill/>
          </a:ln>
          <a:effectLst>
            <a:outerShdw blurRad="190500" algn="tl" rotWithShape="0">
              <a:srgbClr val="000000">
                <a:alpha val="70000"/>
              </a:srgbClr>
            </a:outerShdw>
          </a:effectLst>
        </p:spPr>
      </p:pic>
      <p:sp>
        <p:nvSpPr>
          <p:cNvPr id="18" name="Rectangle 17"/>
          <p:cNvSpPr/>
          <p:nvPr/>
        </p:nvSpPr>
        <p:spPr>
          <a:xfrm>
            <a:off x="4800600" y="5863144"/>
            <a:ext cx="2743200" cy="461665"/>
          </a:xfrm>
          <a:prstGeom prst="rect">
            <a:avLst/>
          </a:prstGeom>
        </p:spPr>
        <p:txBody>
          <a:bodyPr wrap="square">
            <a:spAutoFit/>
          </a:bodyPr>
          <a:lstStyle/>
          <a:p>
            <a:pPr algn="ctr"/>
            <a:r>
              <a:rPr lang="en-US" sz="1200" b="1" dirty="0">
                <a:solidFill>
                  <a:srgbClr val="FFFF00"/>
                </a:solidFill>
              </a:rPr>
              <a:t>Hiroshima/Nagasaki Remembrance</a:t>
            </a:r>
          </a:p>
          <a:p>
            <a:pPr algn="ctr"/>
            <a:r>
              <a:rPr lang="en-US" sz="1200" b="1" dirty="0">
                <a:solidFill>
                  <a:srgbClr val="FFFF00"/>
                </a:solidFill>
              </a:rPr>
              <a:t>Market Square PC in Harrisburg, PA</a:t>
            </a:r>
          </a:p>
        </p:txBody>
      </p:sp>
      <p:sp>
        <p:nvSpPr>
          <p:cNvPr id="8" name="TextBox 7"/>
          <p:cNvSpPr txBox="1"/>
          <p:nvPr/>
        </p:nvSpPr>
        <p:spPr>
          <a:xfrm>
            <a:off x="8839200" y="6520190"/>
            <a:ext cx="228600" cy="261610"/>
          </a:xfrm>
          <a:prstGeom prst="rect">
            <a:avLst/>
          </a:prstGeom>
          <a:noFill/>
        </p:spPr>
        <p:txBody>
          <a:bodyPr wrap="square" rtlCol="0">
            <a:spAutoFit/>
          </a:bodyPr>
          <a:lstStyle/>
          <a:p>
            <a:r>
              <a:rPr lang="en-US" sz="1100" dirty="0"/>
              <a:t>9</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1393045217"/>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1646</TotalTime>
  <Words>1451</Words>
  <Application>Microsoft Office PowerPoint</Application>
  <PresentationFormat>On-screen Show (4:3)</PresentationFormat>
  <Paragraphs>209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Georgia</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Synod of the Trinity</dc:title>
  <dc:creator>Michael Givler</dc:creator>
  <cp:lastModifiedBy>Michael Givler</cp:lastModifiedBy>
  <cp:revision>351</cp:revision>
  <cp:lastPrinted>2016-10-11T17:15:34Z</cp:lastPrinted>
  <dcterms:created xsi:type="dcterms:W3CDTF">2015-09-15T17:32:21Z</dcterms:created>
  <dcterms:modified xsi:type="dcterms:W3CDTF">2018-01-12T15:51:48Z</dcterms:modified>
</cp:coreProperties>
</file>