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8" r:id="rId13"/>
    <p:sldId id="267" r:id="rId14"/>
  </p:sldIdLst>
  <p:sldSz cx="9144000" cy="6858000" type="screen4x3"/>
  <p:notesSz cx="6938963"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7" d="100"/>
          <a:sy n="97" d="100"/>
        </p:scale>
        <p:origin x="-3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CAFC4-80AB-481E-9930-C01A5F527E7F}" type="doc">
      <dgm:prSet loTypeId="urn:microsoft.com/office/officeart/2008/layout/HexagonCluster" loCatId="picture" qsTypeId="urn:microsoft.com/office/officeart/2005/8/quickstyle/simple1" qsCatId="simple" csTypeId="urn:microsoft.com/office/officeart/2005/8/colors/accent1_2" csCatId="accent1"/>
      <dgm:spPr/>
    </dgm:pt>
    <dgm:pt modelId="{0A5D45D3-CD2D-4664-8917-FB36A45EC909}" type="pres">
      <dgm:prSet presAssocID="{8E5CAFC4-80AB-481E-9930-C01A5F527E7F}" presName="Name0" presStyleCnt="0">
        <dgm:presLayoutVars>
          <dgm:chMax val="21"/>
          <dgm:chPref val="21"/>
        </dgm:presLayoutVars>
      </dgm:prSet>
      <dgm:spPr/>
    </dgm:pt>
  </dgm:ptLst>
  <dgm:cxnLst>
    <dgm:cxn modelId="{BEEF9C73-5E14-4C24-8696-C19BE84FAF2D}" type="presOf" srcId="{8E5CAFC4-80AB-481E-9930-C01A5F527E7F}" destId="{0A5D45D3-CD2D-4664-8917-FB36A45EC90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676EEB-6E82-4C3D-A70F-B216616E6E3D}"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B10D-689B-4A3C-AC52-BE3AFAD0048D}"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76EEB-6E82-4C3D-A70F-B216616E6E3D}"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676EEB-6E82-4C3D-A70F-B216616E6E3D}"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676EEB-6E82-4C3D-A70F-B216616E6E3D}"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B10D-689B-4A3C-AC52-BE3AFAD0048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76EEB-6E82-4C3D-A70F-B216616E6E3D}"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676EEB-6E82-4C3D-A70F-B216616E6E3D}"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B10D-689B-4A3C-AC52-BE3AFAD0048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676EEB-6E82-4C3D-A70F-B216616E6E3D}" type="datetimeFigureOut">
              <a:rPr lang="en-US" smtClean="0"/>
              <a:t>4/28/2016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2B10D-689B-4A3C-AC52-BE3AFAD0048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676EEB-6E82-4C3D-A70F-B216616E6E3D}" type="datetimeFigureOut">
              <a:rPr lang="en-US" smtClean="0"/>
              <a:t>4/28/2016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76EEB-6E82-4C3D-A70F-B216616E6E3D}" type="datetimeFigureOut">
              <a:rPr lang="en-US" smtClean="0"/>
              <a:t>4/28/2016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76EEB-6E82-4C3D-A70F-B216616E6E3D}"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76EEB-6E82-4C3D-A70F-B216616E6E3D}"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B10D-689B-4A3C-AC52-BE3AFAD0048D}"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7676EEB-6E82-4C3D-A70F-B216616E6E3D}" type="datetimeFigureOut">
              <a:rPr lang="en-US" smtClean="0"/>
              <a:t>4/28/2016</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322B10D-689B-4A3C-AC52-BE3AFAD004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xml"/><Relationship Id="rId7" Type="http://schemas.openxmlformats.org/officeDocument/2006/relationships/image" Target="../media/image1.jpg"/><Relationship Id="rId12" Type="http://schemas.openxmlformats.org/officeDocument/2006/relationships/image" Target="../media/image5.gif"/><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4.gif"/><Relationship Id="rId5" Type="http://schemas.openxmlformats.org/officeDocument/2006/relationships/diagramColors" Target="../diagrams/colors1.xml"/><Relationship Id="rId10" Type="http://schemas.microsoft.com/office/2007/relationships/hdphoto" Target="../media/hdphoto1.wdp"/><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9.jpg"/><Relationship Id="rId7" Type="http://schemas.openxmlformats.org/officeDocument/2006/relationships/image" Target="../media/image33.jpe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5257800"/>
            <a:ext cx="5257800" cy="698647"/>
          </a:xfrm>
        </p:spPr>
        <p:txBody>
          <a:bodyPr>
            <a:normAutofit/>
          </a:bodyPr>
          <a:lstStyle/>
          <a:p>
            <a:pPr algn="ctr">
              <a:lnSpc>
                <a:spcPts val="4700"/>
              </a:lnSpc>
              <a:spcAft>
                <a:spcPts val="0"/>
              </a:spcAft>
            </a:pPr>
            <a:r>
              <a:rPr lang="en-US" sz="4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ras Medium ITC" panose="020B0602030504020804" pitchFamily="34" charset="0"/>
              </a:rPr>
              <a:t>Being </a:t>
            </a:r>
            <a:r>
              <a:rPr lang="en-US" sz="4200" dirty="0" smtClean="0">
                <a:latin typeface="Eras Medium ITC" panose="020B0602030504020804" pitchFamily="34" charset="0"/>
              </a:rPr>
              <a:t>more</a:t>
            </a:r>
            <a:endParaRPr lang="en-US" sz="4200" dirty="0">
              <a:latin typeface="Eras Medium ITC" panose="020B0602030504020804" pitchFamily="34" charset="0"/>
            </a:endParaRPr>
          </a:p>
          <a:p>
            <a:pPr algn="ctr"/>
            <a:endParaRPr lang="en-US" dirty="0">
              <a:latin typeface="Eras Medium ITC" panose="020B0602030504020804" pitchFamily="34" charset="0"/>
            </a:endParaRPr>
          </a:p>
        </p:txBody>
      </p:sp>
      <p:sp>
        <p:nvSpPr>
          <p:cNvPr id="2" name="Title 1"/>
          <p:cNvSpPr>
            <a:spLocks noGrp="1"/>
          </p:cNvSpPr>
          <p:nvPr>
            <p:ph type="ctrTitle"/>
          </p:nvPr>
        </p:nvSpPr>
        <p:spPr>
          <a:xfrm>
            <a:off x="12570" y="4038601"/>
            <a:ext cx="9131430" cy="1115457"/>
          </a:xfrm>
        </p:spPr>
        <p:txBody>
          <a:bodyPr/>
          <a:lstStyle/>
          <a:p>
            <a:pPr marL="182880" indent="0" algn="ctr">
              <a:buNone/>
            </a:pPr>
            <a:r>
              <a:rPr lang="en-US" sz="6600" dirty="0" smtClean="0">
                <a:effectLst/>
              </a:rPr>
              <a:t>Synod of the </a:t>
            </a:r>
            <a:r>
              <a:rPr lang="en-US" sz="6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Trinity</a:t>
            </a:r>
            <a:endParaRPr lang="en-US"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5" name="Diagram 4"/>
          <p:cNvGraphicFramePr/>
          <p:nvPr>
            <p:extLst>
              <p:ext uri="{D42A27DB-BD31-4B8C-83A1-F6EECF244321}">
                <p14:modId xmlns:p14="http://schemas.microsoft.com/office/powerpoint/2010/main" val="2702679973"/>
              </p:ext>
            </p:extLst>
          </p:nvPr>
        </p:nvGraphicFramePr>
        <p:xfrm>
          <a:off x="228600" y="228600"/>
          <a:ext cx="4450080" cy="2365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11395" t="5644" r="12394" b="9252"/>
          <a:stretch/>
        </p:blipFill>
        <p:spPr>
          <a:xfrm>
            <a:off x="3505200" y="1998367"/>
            <a:ext cx="2049015" cy="2040234"/>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00000">
            <a:off x="218011" y="644427"/>
            <a:ext cx="3970645" cy="2110274"/>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tretch>
            <a:fillRect/>
          </a:stretch>
        </p:blipFill>
        <p:spPr>
          <a:xfrm rot="960000">
            <a:off x="4272487" y="794573"/>
            <a:ext cx="4937095" cy="1974838"/>
          </a:xfrm>
          <a:prstGeom prst="rect">
            <a:avLst/>
          </a:prstGeom>
          <a:ln>
            <a:noFill/>
          </a:ln>
          <a:effectLst>
            <a:outerShdw blurRad="190500" algn="tl" rotWithShape="0">
              <a:srgbClr val="000000">
                <a:alpha val="70000"/>
              </a:srgbClr>
            </a:outerShdw>
          </a:effectLst>
        </p:spPr>
      </p:pic>
      <p:pic>
        <p:nvPicPr>
          <p:cNvPr id="1026" name="Picture 2" descr="C:\Users\mgivler\Desktop\synod_logo_transparent.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28400" y="-10872788"/>
            <a:ext cx="354702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givler\Desktop\synod_logo_transparent.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75988" y="-11072812"/>
            <a:ext cx="4572000" cy="471452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Logos &amp; ClipArt\synod_logo_transparent.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48528" y="4876801"/>
            <a:ext cx="1995472" cy="2057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560000">
            <a:off x="210197" y="3878014"/>
            <a:ext cx="838199" cy="457200"/>
          </a:xfrm>
          <a:prstGeom prst="rect">
            <a:avLst/>
          </a:prstGeom>
          <a:noFill/>
        </p:spPr>
        <p:txBody>
          <a:bodyPr wrap="square" rtlCol="0">
            <a:spAutoFit/>
          </a:bodyPr>
          <a:lstStyle/>
          <a:p>
            <a:r>
              <a:rPr lang="en-US" sz="2800" b="1" dirty="0" smtClean="0"/>
              <a:t>The</a:t>
            </a:r>
            <a:endParaRPr lang="en-US" sz="2800" b="1" dirty="0"/>
          </a:p>
        </p:txBody>
      </p:sp>
      <p:sp>
        <p:nvSpPr>
          <p:cNvPr id="10" name="TextBox 9"/>
          <p:cNvSpPr txBox="1"/>
          <p:nvPr/>
        </p:nvSpPr>
        <p:spPr>
          <a:xfrm>
            <a:off x="3048000" y="5791200"/>
            <a:ext cx="3200400" cy="738664"/>
          </a:xfrm>
          <a:prstGeom prst="rect">
            <a:avLst/>
          </a:prstGeom>
          <a:noFill/>
        </p:spPr>
        <p:txBody>
          <a:bodyPr wrap="square" rtlCol="0">
            <a:spAutoFit/>
          </a:bodyPr>
          <a:lstStyle/>
          <a:p>
            <a:pPr algn="ctr"/>
            <a:r>
              <a:rPr lang="en-US" sz="4200" dirty="0">
                <a:latin typeface="Eras Medium ITC" panose="020B0602030504020804" pitchFamily="34" charset="0"/>
              </a:rPr>
              <a:t>together</a:t>
            </a:r>
            <a:endParaRPr lang="en-US" sz="4200" dirty="0"/>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963" y="5105400"/>
            <a:ext cx="2103637" cy="1725036"/>
          </a:xfrm>
          <a:prstGeom prst="rect">
            <a:avLst/>
          </a:prstGeom>
        </p:spPr>
      </p:pic>
    </p:spTree>
    <p:extLst>
      <p:ext uri="{BB962C8B-B14F-4D97-AF65-F5344CB8AC3E}">
        <p14:creationId xmlns:p14="http://schemas.microsoft.com/office/powerpoint/2010/main" val="503174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28600"/>
            <a:ext cx="7103291" cy="6601807"/>
          </a:xfrm>
          <a:prstGeom prst="rect">
            <a:avLst/>
          </a:prstGeom>
          <a:noFill/>
        </p:spPr>
        <p:txBody>
          <a:bodyPr wrap="square" rtlCol="0">
            <a:spAutoFit/>
          </a:bodyPr>
          <a:lstStyle/>
          <a:p>
            <a:r>
              <a:rPr lang="en-US" sz="2400" b="1" dirty="0"/>
              <a:t>N</a:t>
            </a:r>
            <a:r>
              <a:rPr lang="en-US" sz="2400" b="1" dirty="0" smtClean="0"/>
              <a:t>urturing</a:t>
            </a:r>
          </a:p>
          <a:p>
            <a:endParaRPr lang="en-US" sz="1200" dirty="0" smtClean="0"/>
          </a:p>
          <a:p>
            <a:r>
              <a:rPr lang="en-US" sz="1400" dirty="0" smtClean="0"/>
              <a:t>There are 11 camp and conference centers within the Synod’s region. They have direct partnerships with specific presbyteries and receive regular financial support from Synod grants.</a:t>
            </a:r>
          </a:p>
          <a:p>
            <a:endParaRPr lang="en-US" sz="900" dirty="0" smtClean="0"/>
          </a:p>
          <a:p>
            <a:pPr marL="742950" lvl="1" indent="-285750">
              <a:buFont typeface="Wingdings" panose="05000000000000000000" pitchFamily="2" charset="2"/>
              <a:buChar char="§"/>
            </a:pPr>
            <a:r>
              <a:rPr lang="en-US" sz="1400" b="1" dirty="0">
                <a:solidFill>
                  <a:srgbClr val="FF0000"/>
                </a:solidFill>
              </a:rPr>
              <a:t>Beaver Creek Presbyterian Church Camp</a:t>
            </a:r>
          </a:p>
          <a:p>
            <a:pPr lvl="1"/>
            <a:r>
              <a:rPr lang="en-US" sz="1200" b="1" dirty="0" smtClean="0"/>
              <a:t>	Upper </a:t>
            </a:r>
            <a:r>
              <a:rPr lang="en-US" sz="1200" b="1" dirty="0"/>
              <a:t>Ohio Valley Presbytery</a:t>
            </a:r>
          </a:p>
          <a:p>
            <a:pPr marL="742950" lvl="1" indent="-285750">
              <a:buFont typeface="Wingdings" panose="05000000000000000000" pitchFamily="2" charset="2"/>
              <a:buChar char="§"/>
            </a:pPr>
            <a:r>
              <a:rPr lang="en-US" sz="1400" b="1" dirty="0" smtClean="0">
                <a:solidFill>
                  <a:srgbClr val="FF0000"/>
                </a:solidFill>
              </a:rPr>
              <a:t>Bluestone Camp and Retreat</a:t>
            </a:r>
          </a:p>
          <a:p>
            <a:pPr lvl="1"/>
            <a:r>
              <a:rPr lang="en-US" sz="1200" b="1" dirty="0" smtClean="0"/>
              <a:t>	West Virginia Presbytery</a:t>
            </a:r>
            <a:endParaRPr lang="en-US" sz="1200" b="1" dirty="0"/>
          </a:p>
          <a:p>
            <a:pPr marL="742950" lvl="1" indent="-285750">
              <a:buFont typeface="Wingdings" panose="05000000000000000000" pitchFamily="2" charset="2"/>
              <a:buChar char="§"/>
            </a:pPr>
            <a:r>
              <a:rPr lang="en-US" sz="1400" b="1" dirty="0" smtClean="0">
                <a:solidFill>
                  <a:srgbClr val="FF0000"/>
                </a:solidFill>
              </a:rPr>
              <a:t>Camp Donegal</a:t>
            </a:r>
            <a:endParaRPr lang="en-US" sz="1400" b="1" dirty="0">
              <a:solidFill>
                <a:srgbClr val="FF0000"/>
              </a:solidFill>
            </a:endParaRPr>
          </a:p>
          <a:p>
            <a:pPr lvl="1"/>
            <a:r>
              <a:rPr lang="en-US" sz="1200" b="1" dirty="0" smtClean="0"/>
              <a:t>	Donegal Presbytery</a:t>
            </a:r>
            <a:endParaRPr lang="en-US" sz="1200" b="1" dirty="0"/>
          </a:p>
          <a:p>
            <a:pPr marL="742950" lvl="1" indent="-285750">
              <a:buFont typeface="Wingdings" panose="05000000000000000000" pitchFamily="2" charset="2"/>
              <a:buChar char="§"/>
            </a:pPr>
            <a:r>
              <a:rPr lang="en-US" sz="1400" b="1" dirty="0" smtClean="0">
                <a:solidFill>
                  <a:srgbClr val="FF0000"/>
                </a:solidFill>
              </a:rPr>
              <a:t>Camp Lackawanna</a:t>
            </a:r>
            <a:endParaRPr lang="en-US" sz="1400" b="1" dirty="0">
              <a:solidFill>
                <a:srgbClr val="FF0000"/>
              </a:solidFill>
            </a:endParaRPr>
          </a:p>
          <a:p>
            <a:pPr lvl="1"/>
            <a:r>
              <a:rPr lang="en-US" sz="1200" b="1" dirty="0" smtClean="0"/>
              <a:t>	Lackawanna Presbytery</a:t>
            </a:r>
            <a:endParaRPr lang="en-US" sz="1200" b="1" dirty="0"/>
          </a:p>
          <a:p>
            <a:pPr marL="742950" lvl="1" indent="-285750">
              <a:buFont typeface="Wingdings" panose="05000000000000000000" pitchFamily="2" charset="2"/>
              <a:buChar char="§"/>
            </a:pPr>
            <a:r>
              <a:rPr lang="en-US" sz="1400" b="1" dirty="0" smtClean="0">
                <a:solidFill>
                  <a:srgbClr val="FF0000"/>
                </a:solidFill>
              </a:rPr>
              <a:t>Camp </a:t>
            </a:r>
            <a:r>
              <a:rPr lang="en-US" sz="1400" b="1" dirty="0" err="1" smtClean="0">
                <a:solidFill>
                  <a:srgbClr val="FF0000"/>
                </a:solidFill>
              </a:rPr>
              <a:t>Lambec</a:t>
            </a:r>
            <a:endParaRPr lang="en-US" sz="1400" b="1" dirty="0">
              <a:solidFill>
                <a:srgbClr val="FF0000"/>
              </a:solidFill>
            </a:endParaRPr>
          </a:p>
          <a:p>
            <a:pPr lvl="1"/>
            <a:r>
              <a:rPr lang="en-US" sz="1200" b="1" dirty="0" smtClean="0"/>
              <a:t>	Beaver-Butler, Lake Erie,</a:t>
            </a:r>
          </a:p>
          <a:p>
            <a:pPr lvl="1"/>
            <a:r>
              <a:rPr lang="en-US" sz="1200" b="1" dirty="0" smtClean="0"/>
              <a:t>	</a:t>
            </a:r>
            <a:r>
              <a:rPr lang="en-US" sz="1200" b="1" dirty="0" err="1" smtClean="0"/>
              <a:t>Kiskiminetas</a:t>
            </a:r>
            <a:r>
              <a:rPr lang="en-US" sz="1200" b="1" dirty="0"/>
              <a:t>,</a:t>
            </a:r>
            <a:r>
              <a:rPr lang="en-US" sz="1200" b="1" dirty="0" smtClean="0"/>
              <a:t> </a:t>
            </a:r>
            <a:r>
              <a:rPr lang="en-US" sz="1200" b="1" dirty="0" err="1" smtClean="0"/>
              <a:t>Shenango</a:t>
            </a:r>
            <a:r>
              <a:rPr lang="en-US" sz="1200" b="1" dirty="0" smtClean="0"/>
              <a:t> Presbyteries</a:t>
            </a:r>
            <a:endParaRPr lang="en-US" sz="1200" b="1" dirty="0"/>
          </a:p>
          <a:p>
            <a:pPr marL="742950" lvl="1" indent="-285750">
              <a:buFont typeface="Wingdings" panose="05000000000000000000" pitchFamily="2" charset="2"/>
              <a:buChar char="§"/>
            </a:pPr>
            <a:r>
              <a:rPr lang="en-US" sz="1400" b="1" dirty="0" smtClean="0">
                <a:solidFill>
                  <a:srgbClr val="FF0000"/>
                </a:solidFill>
              </a:rPr>
              <a:t>Camp </a:t>
            </a:r>
            <a:r>
              <a:rPr lang="en-US" sz="1400" b="1" dirty="0" err="1" smtClean="0">
                <a:solidFill>
                  <a:srgbClr val="FF0000"/>
                </a:solidFill>
              </a:rPr>
              <a:t>Presmont</a:t>
            </a:r>
            <a:endParaRPr lang="en-US" sz="1400" b="1" dirty="0">
              <a:solidFill>
                <a:srgbClr val="FF0000"/>
              </a:solidFill>
            </a:endParaRPr>
          </a:p>
          <a:p>
            <a:pPr lvl="1"/>
            <a:r>
              <a:rPr lang="en-US" sz="1200" b="1" dirty="0" smtClean="0"/>
              <a:t>	Upper Ohio Valley Presbytery</a:t>
            </a:r>
            <a:endParaRPr lang="en-US" sz="1200" b="1" dirty="0"/>
          </a:p>
          <a:p>
            <a:pPr marL="742950" lvl="1" indent="-285750">
              <a:buFont typeface="Wingdings" panose="05000000000000000000" pitchFamily="2" charset="2"/>
              <a:buChar char="§"/>
            </a:pPr>
            <a:r>
              <a:rPr lang="en-US" sz="1400" b="1" dirty="0" err="1" smtClean="0">
                <a:solidFill>
                  <a:srgbClr val="FF0000"/>
                </a:solidFill>
              </a:rPr>
              <a:t>Crestfield</a:t>
            </a:r>
            <a:r>
              <a:rPr lang="en-US" sz="1400" b="1" dirty="0" smtClean="0">
                <a:solidFill>
                  <a:srgbClr val="FF0000"/>
                </a:solidFill>
              </a:rPr>
              <a:t> </a:t>
            </a:r>
            <a:r>
              <a:rPr lang="en-US" sz="1400" b="1" dirty="0">
                <a:solidFill>
                  <a:srgbClr val="FF0000"/>
                </a:solidFill>
              </a:rPr>
              <a:t>Camp &amp;</a:t>
            </a:r>
            <a:r>
              <a:rPr lang="en-US" sz="1400" b="1" dirty="0" smtClean="0">
                <a:solidFill>
                  <a:srgbClr val="FF0000"/>
                </a:solidFill>
              </a:rPr>
              <a:t> Conference Center</a:t>
            </a:r>
            <a:endParaRPr lang="en-US" sz="1400" b="1" dirty="0">
              <a:solidFill>
                <a:srgbClr val="FF0000"/>
              </a:solidFill>
            </a:endParaRPr>
          </a:p>
          <a:p>
            <a:pPr lvl="1"/>
            <a:r>
              <a:rPr lang="en-US" sz="1200" b="1" dirty="0" smtClean="0"/>
              <a:t>	Pittsburgh Presbytery</a:t>
            </a:r>
            <a:endParaRPr lang="en-US" sz="1200" b="1" dirty="0"/>
          </a:p>
          <a:p>
            <a:pPr marL="742950" lvl="1" indent="-285750">
              <a:buFont typeface="Wingdings" panose="05000000000000000000" pitchFamily="2" charset="2"/>
              <a:buChar char="§"/>
            </a:pPr>
            <a:r>
              <a:rPr lang="en-US" sz="1400" b="1" smtClean="0">
                <a:solidFill>
                  <a:srgbClr val="FF0000"/>
                </a:solidFill>
              </a:rPr>
              <a:t>Kirkwood </a:t>
            </a:r>
            <a:r>
              <a:rPr lang="en-US" sz="1400" b="1" dirty="0">
                <a:solidFill>
                  <a:srgbClr val="FF0000"/>
                </a:solidFill>
              </a:rPr>
              <a:t>Camp &amp;</a:t>
            </a:r>
            <a:r>
              <a:rPr lang="en-US" sz="1400" b="1" dirty="0" smtClean="0">
                <a:solidFill>
                  <a:srgbClr val="FF0000"/>
                </a:solidFill>
              </a:rPr>
              <a:t> Conference Center</a:t>
            </a:r>
            <a:endParaRPr lang="en-US" sz="1400" b="1" dirty="0">
              <a:solidFill>
                <a:srgbClr val="FF0000"/>
              </a:solidFill>
            </a:endParaRPr>
          </a:p>
          <a:p>
            <a:pPr lvl="1"/>
            <a:r>
              <a:rPr lang="en-US" sz="1200" b="1" dirty="0" smtClean="0"/>
              <a:t>	Lehigh, Philadelphia Presbyteries</a:t>
            </a:r>
          </a:p>
          <a:p>
            <a:pPr marL="742950" lvl="1" indent="-285750">
              <a:buFont typeface="Wingdings" panose="05000000000000000000" pitchFamily="2" charset="2"/>
              <a:buChar char="§"/>
            </a:pPr>
            <a:r>
              <a:rPr lang="en-US" sz="1400" b="1" dirty="0" err="1">
                <a:solidFill>
                  <a:srgbClr val="FF0000"/>
                </a:solidFill>
              </a:rPr>
              <a:t>Krislund</a:t>
            </a:r>
            <a:r>
              <a:rPr lang="en-US" sz="1400" b="1" dirty="0">
                <a:solidFill>
                  <a:srgbClr val="FF0000"/>
                </a:solidFill>
              </a:rPr>
              <a:t> Camp &amp; Conference Center</a:t>
            </a:r>
          </a:p>
          <a:p>
            <a:pPr lvl="1"/>
            <a:r>
              <a:rPr lang="en-US" sz="1200" b="1" dirty="0" smtClean="0"/>
              <a:t>	Carlisle</a:t>
            </a:r>
            <a:r>
              <a:rPr lang="en-US" sz="1200" b="1" dirty="0"/>
              <a:t>, Huntingdon,</a:t>
            </a:r>
          </a:p>
          <a:p>
            <a:pPr lvl="1"/>
            <a:r>
              <a:rPr lang="en-US" sz="1200" b="1" dirty="0" smtClean="0"/>
              <a:t>	Northumberland Presbyteries</a:t>
            </a:r>
            <a:endParaRPr lang="en-US" sz="1200" b="1" dirty="0"/>
          </a:p>
          <a:p>
            <a:pPr marL="742950" lvl="1" indent="-285750">
              <a:buFont typeface="Wingdings" panose="05000000000000000000" pitchFamily="2" charset="2"/>
              <a:buChar char="§"/>
            </a:pPr>
            <a:r>
              <a:rPr lang="en-US" sz="1400" b="1" dirty="0" smtClean="0">
                <a:solidFill>
                  <a:srgbClr val="FF0000"/>
                </a:solidFill>
              </a:rPr>
              <a:t>Pine Springs Camp</a:t>
            </a:r>
            <a:endParaRPr lang="en-US" sz="1400" b="1" dirty="0">
              <a:solidFill>
                <a:srgbClr val="FF0000"/>
              </a:solidFill>
            </a:endParaRPr>
          </a:p>
          <a:p>
            <a:pPr lvl="1"/>
            <a:r>
              <a:rPr lang="en-US" sz="1200" b="1" dirty="0" smtClean="0"/>
              <a:t>	Redstone, Washington Presbyteries</a:t>
            </a:r>
            <a:endParaRPr lang="en-US" sz="1200" b="1" dirty="0"/>
          </a:p>
          <a:p>
            <a:pPr marL="742950" lvl="1" indent="-285750">
              <a:buFont typeface="Wingdings" panose="05000000000000000000" pitchFamily="2" charset="2"/>
              <a:buChar char="§"/>
            </a:pPr>
            <a:r>
              <a:rPr lang="en-US" sz="1400" b="1" dirty="0" smtClean="0">
                <a:solidFill>
                  <a:srgbClr val="FF0000"/>
                </a:solidFill>
              </a:rPr>
              <a:t>Westminster Highlands</a:t>
            </a:r>
            <a:endParaRPr lang="en-US" sz="1400" b="1" dirty="0">
              <a:solidFill>
                <a:srgbClr val="FF0000"/>
              </a:solidFill>
            </a:endParaRPr>
          </a:p>
          <a:p>
            <a:pPr lvl="1"/>
            <a:r>
              <a:rPr lang="en-US" sz="1200" b="1" dirty="0" smtClean="0"/>
              <a:t>	Beaver-Butler</a:t>
            </a:r>
            <a:r>
              <a:rPr lang="en-US" sz="1200" b="1" dirty="0"/>
              <a:t>, Lake Erie,</a:t>
            </a:r>
          </a:p>
          <a:p>
            <a:pPr lvl="1"/>
            <a:r>
              <a:rPr lang="en-US" sz="1200" b="1" dirty="0" smtClean="0"/>
              <a:t>	</a:t>
            </a:r>
            <a:r>
              <a:rPr lang="en-US" sz="1200" b="1" dirty="0" err="1" smtClean="0"/>
              <a:t>Kiskiminetas</a:t>
            </a:r>
            <a:r>
              <a:rPr lang="en-US" sz="1200" b="1" dirty="0" smtClean="0"/>
              <a:t>, </a:t>
            </a:r>
            <a:r>
              <a:rPr lang="en-US" sz="1200" b="1" dirty="0" err="1" smtClean="0"/>
              <a:t>Shenango</a:t>
            </a:r>
            <a:r>
              <a:rPr lang="en-US" sz="1200" b="1" dirty="0" smtClean="0"/>
              <a:t> Presbyteries</a:t>
            </a:r>
            <a:endParaRPr lang="en-US" sz="1200" b="1" dirty="0"/>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0286" t="7619" r="16690" b="5982"/>
          <a:stretch/>
        </p:blipFill>
        <p:spPr>
          <a:xfrm>
            <a:off x="129547" y="2133600"/>
            <a:ext cx="2204884" cy="3924300"/>
          </a:xfrm>
          <a:prstGeom prst="rect">
            <a:avLst/>
          </a:prstGeom>
          <a:ln>
            <a:noFill/>
          </a:ln>
          <a:effectLst>
            <a:outerShdw blurRad="190500" algn="tl" rotWithShape="0">
              <a:srgbClr val="000000">
                <a:alpha val="70000"/>
              </a:srgbClr>
            </a:outerShdw>
          </a:effectLst>
        </p:spPr>
      </p:pic>
      <p:sp>
        <p:nvSpPr>
          <p:cNvPr id="22" name="Rectangle 21"/>
          <p:cNvSpPr/>
          <p:nvPr/>
        </p:nvSpPr>
        <p:spPr>
          <a:xfrm>
            <a:off x="76201" y="5596235"/>
            <a:ext cx="1600199" cy="461665"/>
          </a:xfrm>
          <a:prstGeom prst="rect">
            <a:avLst/>
          </a:prstGeom>
        </p:spPr>
        <p:txBody>
          <a:bodyPr wrap="square">
            <a:spAutoFit/>
          </a:bodyPr>
          <a:lstStyle/>
          <a:p>
            <a:pPr algn="ctr"/>
            <a:r>
              <a:rPr lang="en-US" sz="1200" b="1" dirty="0" err="1" smtClean="0">
                <a:solidFill>
                  <a:srgbClr val="FFFF00"/>
                </a:solidFill>
              </a:rPr>
              <a:t>Krislund</a:t>
            </a:r>
            <a:r>
              <a:rPr lang="en-US" sz="1200" b="1" dirty="0" smtClean="0">
                <a:solidFill>
                  <a:srgbClr val="FFFF00"/>
                </a:solidFill>
              </a:rPr>
              <a:t> Camp &amp; Conference Center</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71" y="5410200"/>
            <a:ext cx="2677829" cy="1295400"/>
          </a:xfrm>
          <a:prstGeom prst="rect">
            <a:avLst/>
          </a:prstGeom>
          <a:ln>
            <a:noFill/>
          </a:ln>
          <a:effectLst>
            <a:outerShdw blurRad="190500" algn="tl" rotWithShape="0">
              <a:srgbClr val="000000">
                <a:alpha val="70000"/>
              </a:srgbClr>
            </a:outerShdw>
          </a:effectLst>
        </p:spPr>
      </p:pic>
      <p:sp>
        <p:nvSpPr>
          <p:cNvPr id="24" name="Rectangle 23"/>
          <p:cNvSpPr/>
          <p:nvPr/>
        </p:nvSpPr>
        <p:spPr>
          <a:xfrm>
            <a:off x="5916804" y="6248400"/>
            <a:ext cx="1135464" cy="461665"/>
          </a:xfrm>
          <a:prstGeom prst="rect">
            <a:avLst/>
          </a:prstGeom>
        </p:spPr>
        <p:txBody>
          <a:bodyPr wrap="square">
            <a:spAutoFit/>
          </a:bodyPr>
          <a:lstStyle/>
          <a:p>
            <a:pPr algn="ctr"/>
            <a:r>
              <a:rPr lang="en-US" sz="1200" b="1" dirty="0" smtClean="0">
                <a:solidFill>
                  <a:srgbClr val="FFFF00"/>
                </a:solidFill>
              </a:rPr>
              <a:t>Westminster</a:t>
            </a:r>
          </a:p>
          <a:p>
            <a:pPr algn="ctr"/>
            <a:r>
              <a:rPr lang="en-US" sz="1200" b="1" dirty="0" smtClean="0">
                <a:solidFill>
                  <a:srgbClr val="FFFF00"/>
                </a:solidFill>
              </a:rPr>
              <a:t>Highlands</a:t>
            </a:r>
          </a:p>
        </p:txBody>
      </p:sp>
      <p:sp>
        <p:nvSpPr>
          <p:cNvPr id="25" name="TextBox 24"/>
          <p:cNvSpPr txBox="1"/>
          <p:nvPr/>
        </p:nvSpPr>
        <p:spPr>
          <a:xfrm>
            <a:off x="8686800" y="6520190"/>
            <a:ext cx="381000" cy="261610"/>
          </a:xfrm>
          <a:prstGeom prst="rect">
            <a:avLst/>
          </a:prstGeom>
          <a:noFill/>
        </p:spPr>
        <p:txBody>
          <a:bodyPr wrap="square" rtlCol="0">
            <a:spAutoFit/>
          </a:bodyPr>
          <a:lstStyle/>
          <a:p>
            <a:r>
              <a:rPr lang="en-US" sz="1100" dirty="0" smtClean="0"/>
              <a:t>10</a:t>
            </a:r>
            <a:endParaRPr lang="en-US" sz="11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782" r="27896"/>
          <a:stretch/>
        </p:blipFill>
        <p:spPr>
          <a:xfrm>
            <a:off x="6008971" y="1895168"/>
            <a:ext cx="2982629" cy="2600632"/>
          </a:xfrm>
          <a:prstGeom prst="rect">
            <a:avLst/>
          </a:prstGeom>
        </p:spPr>
      </p:pic>
      <p:sp>
        <p:nvSpPr>
          <p:cNvPr id="10" name="Rectangle 9"/>
          <p:cNvSpPr/>
          <p:nvPr/>
        </p:nvSpPr>
        <p:spPr>
          <a:xfrm>
            <a:off x="5943600" y="1905000"/>
            <a:ext cx="1611029" cy="461665"/>
          </a:xfrm>
          <a:prstGeom prst="rect">
            <a:avLst/>
          </a:prstGeom>
        </p:spPr>
        <p:txBody>
          <a:bodyPr wrap="square">
            <a:spAutoFit/>
          </a:bodyPr>
          <a:lstStyle/>
          <a:p>
            <a:pPr algn="ctr"/>
            <a:r>
              <a:rPr lang="en-US" sz="1200" b="1" dirty="0" err="1" smtClean="0">
                <a:solidFill>
                  <a:srgbClr val="FFFF00"/>
                </a:solidFill>
              </a:rPr>
              <a:t>Crestfield</a:t>
            </a:r>
            <a:r>
              <a:rPr lang="en-US" sz="1200" b="1" dirty="0" smtClean="0">
                <a:solidFill>
                  <a:srgbClr val="FFFF00"/>
                </a:solidFill>
              </a:rPr>
              <a:t> Camp &amp;</a:t>
            </a:r>
          </a:p>
          <a:p>
            <a:pPr algn="ctr"/>
            <a:r>
              <a:rPr lang="en-US" sz="1200" b="1" dirty="0" smtClean="0">
                <a:solidFill>
                  <a:srgbClr val="FFFF00"/>
                </a:solidFill>
              </a:rPr>
              <a:t>Conference Center</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2226220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9927" y="245507"/>
            <a:ext cx="6568273" cy="1538883"/>
          </a:xfrm>
          <a:prstGeom prst="rect">
            <a:avLst/>
          </a:prstGeom>
          <a:noFill/>
        </p:spPr>
        <p:txBody>
          <a:bodyPr wrap="square" rtlCol="0">
            <a:spAutoFit/>
          </a:bodyPr>
          <a:lstStyle/>
          <a:p>
            <a:r>
              <a:rPr lang="en-US" sz="2400" b="1" dirty="0" smtClean="0"/>
              <a:t>Educating</a:t>
            </a:r>
          </a:p>
          <a:p>
            <a:endParaRPr lang="en-US" sz="1400" dirty="0" smtClean="0"/>
          </a:p>
          <a:p>
            <a:r>
              <a:rPr lang="en-US" sz="1400" dirty="0" smtClean="0"/>
              <a:t>Six colleges and universities in the Synod of the Trinity region have Presbyterian affiliations and receive financial support from the Synod. While some of the Synod’s monies are placed in scholarship funds, the institutions can choose exactly how the money is used.</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7400"/>
          <a:stretch/>
        </p:blipFill>
        <p:spPr>
          <a:xfrm>
            <a:off x="152399" y="1949353"/>
            <a:ext cx="3276601" cy="1443515"/>
          </a:xfrm>
          <a:prstGeom prst="rect">
            <a:avLst/>
          </a:prstGeom>
          <a:ln>
            <a:noFill/>
          </a:ln>
          <a:effectLst>
            <a:outerShdw blurRad="190500" algn="tl" rotWithShape="0">
              <a:srgbClr val="000000">
                <a:alpha val="70000"/>
              </a:srgbClr>
            </a:outerShdw>
          </a:effectLst>
        </p:spPr>
      </p:pic>
      <p:sp>
        <p:nvSpPr>
          <p:cNvPr id="9" name="Rectangle 8"/>
          <p:cNvSpPr/>
          <p:nvPr/>
        </p:nvSpPr>
        <p:spPr>
          <a:xfrm>
            <a:off x="76200" y="2956324"/>
            <a:ext cx="1828800" cy="461665"/>
          </a:xfrm>
          <a:prstGeom prst="rect">
            <a:avLst/>
          </a:prstGeom>
        </p:spPr>
        <p:txBody>
          <a:bodyPr wrap="square">
            <a:spAutoFit/>
          </a:bodyPr>
          <a:lstStyle/>
          <a:p>
            <a:pPr algn="ctr"/>
            <a:r>
              <a:rPr lang="en-US" sz="1200" b="1" dirty="0" smtClean="0">
                <a:solidFill>
                  <a:srgbClr val="FFFF00"/>
                </a:solidFill>
              </a:rPr>
              <a:t>Davis &amp; Elkins College,</a:t>
            </a:r>
          </a:p>
          <a:p>
            <a:pPr algn="ctr"/>
            <a:r>
              <a:rPr lang="en-US" sz="1200" b="1" dirty="0" smtClean="0">
                <a:solidFill>
                  <a:srgbClr val="FFFF00"/>
                </a:solidFill>
              </a:rPr>
              <a:t>Elkins, WV</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673" y="2209800"/>
            <a:ext cx="2603727" cy="1638300"/>
          </a:xfrm>
          <a:prstGeom prst="rect">
            <a:avLst/>
          </a:prstGeom>
          <a:ln>
            <a:noFill/>
          </a:ln>
          <a:effectLst>
            <a:outerShdw blurRad="190500" algn="tl" rotWithShape="0">
              <a:srgbClr val="000000">
                <a:alpha val="70000"/>
              </a:srgbClr>
            </a:outerShdw>
          </a:effectLst>
        </p:spPr>
      </p:pic>
      <p:sp>
        <p:nvSpPr>
          <p:cNvPr id="11" name="Rectangle 10"/>
          <p:cNvSpPr/>
          <p:nvPr/>
        </p:nvSpPr>
        <p:spPr>
          <a:xfrm>
            <a:off x="3555494" y="3390364"/>
            <a:ext cx="1790700" cy="461665"/>
          </a:xfrm>
          <a:prstGeom prst="rect">
            <a:avLst/>
          </a:prstGeom>
        </p:spPr>
        <p:txBody>
          <a:bodyPr wrap="square">
            <a:spAutoFit/>
          </a:bodyPr>
          <a:lstStyle/>
          <a:p>
            <a:pPr algn="ctr"/>
            <a:r>
              <a:rPr lang="en-US" sz="1200" b="1" dirty="0" smtClean="0">
                <a:solidFill>
                  <a:srgbClr val="FFFF00"/>
                </a:solidFill>
              </a:rPr>
              <a:t>Westminster College,</a:t>
            </a:r>
          </a:p>
          <a:p>
            <a:pPr algn="ctr"/>
            <a:r>
              <a:rPr lang="en-US" sz="1200" b="1" dirty="0" smtClean="0">
                <a:solidFill>
                  <a:srgbClr val="FFFF00"/>
                </a:solidFill>
              </a:rPr>
              <a:t>New Wilmington, PA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950" y="1817789"/>
            <a:ext cx="2533650" cy="1687411"/>
          </a:xfrm>
          <a:prstGeom prst="rect">
            <a:avLst/>
          </a:prstGeom>
          <a:ln>
            <a:noFill/>
          </a:ln>
          <a:effectLst>
            <a:outerShdw blurRad="190500" algn="tl" rotWithShape="0">
              <a:srgbClr val="000000">
                <a:alpha val="70000"/>
              </a:srgbClr>
            </a:outerShdw>
          </a:effectLst>
        </p:spPr>
      </p:pic>
      <p:sp>
        <p:nvSpPr>
          <p:cNvPr id="13" name="Rectangle 12"/>
          <p:cNvSpPr/>
          <p:nvPr/>
        </p:nvSpPr>
        <p:spPr>
          <a:xfrm>
            <a:off x="6457950" y="1851960"/>
            <a:ext cx="1543050" cy="461665"/>
          </a:xfrm>
          <a:prstGeom prst="rect">
            <a:avLst/>
          </a:prstGeom>
        </p:spPr>
        <p:txBody>
          <a:bodyPr wrap="square">
            <a:spAutoFit/>
          </a:bodyPr>
          <a:lstStyle/>
          <a:p>
            <a:pPr algn="ctr"/>
            <a:r>
              <a:rPr lang="en-US" sz="1200" b="1" dirty="0" smtClean="0">
                <a:solidFill>
                  <a:srgbClr val="FFFF00"/>
                </a:solidFill>
              </a:rPr>
              <a:t>Wilson College,</a:t>
            </a:r>
          </a:p>
          <a:p>
            <a:pPr algn="ctr"/>
            <a:r>
              <a:rPr lang="en-US" sz="1200" b="1" dirty="0" smtClean="0">
                <a:solidFill>
                  <a:srgbClr val="FFFF00"/>
                </a:solidFill>
              </a:rPr>
              <a:t>Chambersburg, PA</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4184600"/>
            <a:ext cx="3210313" cy="2140000"/>
          </a:xfrm>
          <a:prstGeom prst="rect">
            <a:avLst/>
          </a:prstGeom>
          <a:ln>
            <a:noFill/>
          </a:ln>
          <a:effectLst>
            <a:outerShdw blurRad="190500" algn="tl" rotWithShape="0">
              <a:srgbClr val="000000">
                <a:alpha val="70000"/>
              </a:srgbClr>
            </a:outerShdw>
          </a:effectLst>
        </p:spPr>
      </p:pic>
      <p:sp>
        <p:nvSpPr>
          <p:cNvPr id="18" name="TextBox 17"/>
          <p:cNvSpPr txBox="1"/>
          <p:nvPr/>
        </p:nvSpPr>
        <p:spPr>
          <a:xfrm>
            <a:off x="8686800" y="6477000"/>
            <a:ext cx="381000" cy="261610"/>
          </a:xfrm>
          <a:prstGeom prst="rect">
            <a:avLst/>
          </a:prstGeom>
          <a:noFill/>
        </p:spPr>
        <p:txBody>
          <a:bodyPr wrap="square" rtlCol="0">
            <a:spAutoFit/>
          </a:bodyPr>
          <a:lstStyle/>
          <a:p>
            <a:r>
              <a:rPr lang="en-US" sz="1100" dirty="0" smtClean="0"/>
              <a:t>11</a:t>
            </a:r>
            <a:endParaRPr lang="en-US" sz="1100" dirty="0"/>
          </a:p>
        </p:txBody>
      </p:sp>
      <p:sp>
        <p:nvSpPr>
          <p:cNvPr id="16" name="Rectangle 15"/>
          <p:cNvSpPr/>
          <p:nvPr/>
        </p:nvSpPr>
        <p:spPr>
          <a:xfrm>
            <a:off x="76200" y="5862935"/>
            <a:ext cx="1600201" cy="461665"/>
          </a:xfrm>
          <a:prstGeom prst="rect">
            <a:avLst/>
          </a:prstGeom>
        </p:spPr>
        <p:txBody>
          <a:bodyPr wrap="square">
            <a:spAutoFit/>
          </a:bodyPr>
          <a:lstStyle/>
          <a:p>
            <a:pPr algn="ctr"/>
            <a:r>
              <a:rPr lang="en-US" sz="1200" b="1" dirty="0" smtClean="0">
                <a:solidFill>
                  <a:srgbClr val="FFFF00"/>
                </a:solidFill>
              </a:rPr>
              <a:t>Grove City College,</a:t>
            </a:r>
          </a:p>
          <a:p>
            <a:pPr algn="ctr"/>
            <a:r>
              <a:rPr lang="en-US" sz="1200" b="1" dirty="0" smtClean="0">
                <a:solidFill>
                  <a:srgbClr val="FFFF00"/>
                </a:solidFill>
              </a:rPr>
              <a:t>Grove City, PA</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4461" y="4288707"/>
            <a:ext cx="2818541" cy="1879027"/>
          </a:xfrm>
          <a:prstGeom prst="rect">
            <a:avLst/>
          </a:prstGeom>
        </p:spPr>
      </p:pic>
      <p:sp>
        <p:nvSpPr>
          <p:cNvPr id="20" name="Rectangle 19"/>
          <p:cNvSpPr/>
          <p:nvPr/>
        </p:nvSpPr>
        <p:spPr>
          <a:xfrm>
            <a:off x="6252901" y="4290643"/>
            <a:ext cx="1905001" cy="461665"/>
          </a:xfrm>
          <a:prstGeom prst="rect">
            <a:avLst/>
          </a:prstGeom>
        </p:spPr>
        <p:txBody>
          <a:bodyPr wrap="square">
            <a:spAutoFit/>
          </a:bodyPr>
          <a:lstStyle/>
          <a:p>
            <a:pPr algn="ctr"/>
            <a:r>
              <a:rPr lang="en-US" sz="1200" b="1" dirty="0" smtClean="0">
                <a:solidFill>
                  <a:srgbClr val="FFFF00"/>
                </a:solidFill>
              </a:rPr>
              <a:t>Waynesburg University,</a:t>
            </a:r>
          </a:p>
          <a:p>
            <a:pPr algn="ctr"/>
            <a:r>
              <a:rPr lang="en-US" sz="1200" b="1" dirty="0" smtClean="0">
                <a:solidFill>
                  <a:srgbClr val="FFFF00"/>
                </a:solidFill>
              </a:rPr>
              <a:t>Waynesburg, PA</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000" y="4575007"/>
            <a:ext cx="2609090" cy="1502140"/>
          </a:xfrm>
          <a:prstGeom prst="rect">
            <a:avLst/>
          </a:prstGeom>
        </p:spPr>
      </p:pic>
      <p:sp>
        <p:nvSpPr>
          <p:cNvPr id="17" name="Rectangle 16"/>
          <p:cNvSpPr/>
          <p:nvPr/>
        </p:nvSpPr>
        <p:spPr>
          <a:xfrm>
            <a:off x="3389671" y="5615482"/>
            <a:ext cx="1600201" cy="461665"/>
          </a:xfrm>
          <a:prstGeom prst="rect">
            <a:avLst/>
          </a:prstGeom>
        </p:spPr>
        <p:txBody>
          <a:bodyPr wrap="square">
            <a:spAutoFit/>
          </a:bodyPr>
          <a:lstStyle/>
          <a:p>
            <a:pPr algn="ctr"/>
            <a:r>
              <a:rPr lang="en-US" sz="1200" b="1" dirty="0" smtClean="0">
                <a:solidFill>
                  <a:srgbClr val="FFFF00"/>
                </a:solidFill>
              </a:rPr>
              <a:t>Arcadia University,</a:t>
            </a:r>
          </a:p>
          <a:p>
            <a:pPr algn="ctr"/>
            <a:r>
              <a:rPr lang="en-US" sz="1200" b="1" dirty="0" smtClean="0">
                <a:solidFill>
                  <a:srgbClr val="FFFF00"/>
                </a:solidFill>
              </a:rPr>
              <a:t>Glenside, PA</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2502015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9927" y="245507"/>
            <a:ext cx="6568273" cy="1323439"/>
          </a:xfrm>
          <a:prstGeom prst="rect">
            <a:avLst/>
          </a:prstGeom>
          <a:noFill/>
        </p:spPr>
        <p:txBody>
          <a:bodyPr wrap="square" rtlCol="0">
            <a:spAutoFit/>
          </a:bodyPr>
          <a:lstStyle/>
          <a:p>
            <a:r>
              <a:rPr lang="en-US" sz="2400" b="1" dirty="0" smtClean="0"/>
              <a:t>Educating</a:t>
            </a:r>
          </a:p>
          <a:p>
            <a:endParaRPr lang="en-US" sz="1400" dirty="0" smtClean="0"/>
          </a:p>
          <a:p>
            <a:r>
              <a:rPr lang="en-US" sz="1400" dirty="0" smtClean="0"/>
              <a:t>Synod funds are also given to several other colleges and universities within our bounds to support Campus Ministries. In some cases, the funds go toward the salaries of the college chaplains and help cover programming costs.</a:t>
            </a:r>
          </a:p>
        </p:txBody>
      </p:sp>
      <p:sp>
        <p:nvSpPr>
          <p:cNvPr id="18" name="TextBox 17"/>
          <p:cNvSpPr txBox="1"/>
          <p:nvPr/>
        </p:nvSpPr>
        <p:spPr>
          <a:xfrm>
            <a:off x="8686800" y="6477000"/>
            <a:ext cx="381000" cy="261610"/>
          </a:xfrm>
          <a:prstGeom prst="rect">
            <a:avLst/>
          </a:prstGeom>
          <a:noFill/>
        </p:spPr>
        <p:txBody>
          <a:bodyPr wrap="square" rtlCol="0">
            <a:spAutoFit/>
          </a:bodyPr>
          <a:lstStyle/>
          <a:p>
            <a:r>
              <a:rPr lang="en-US" sz="1100" dirty="0" smtClean="0"/>
              <a:t>12</a:t>
            </a:r>
            <a:endParaRPr lang="en-US" sz="1100" dirty="0"/>
          </a:p>
        </p:txBody>
      </p:sp>
      <p:sp>
        <p:nvSpPr>
          <p:cNvPr id="3" name="TextBox 2"/>
          <p:cNvSpPr txBox="1"/>
          <p:nvPr/>
        </p:nvSpPr>
        <p:spPr>
          <a:xfrm>
            <a:off x="4953000" y="1615112"/>
            <a:ext cx="4038600" cy="2092881"/>
          </a:xfrm>
          <a:prstGeom prst="rect">
            <a:avLst/>
          </a:prstGeom>
          <a:noFill/>
        </p:spPr>
        <p:txBody>
          <a:bodyPr wrap="square" rtlCol="0">
            <a:spAutoFit/>
          </a:bodyPr>
          <a:lstStyle/>
          <a:p>
            <a:pPr marL="742950" lvl="1" indent="-285750">
              <a:buFont typeface="Wingdings" panose="05000000000000000000" pitchFamily="2" charset="2"/>
              <a:buChar char="§"/>
            </a:pPr>
            <a:r>
              <a:rPr lang="en-US" sz="1400" b="1" dirty="0">
                <a:solidFill>
                  <a:srgbClr val="FF0000"/>
                </a:solidFill>
              </a:rPr>
              <a:t>Penn College</a:t>
            </a:r>
          </a:p>
          <a:p>
            <a:pPr lvl="1"/>
            <a:r>
              <a:rPr lang="en-US" sz="1200" b="1" dirty="0"/>
              <a:t>	United Campus Ministry</a:t>
            </a:r>
          </a:p>
          <a:p>
            <a:pPr marL="742950" lvl="1" indent="-285750">
              <a:buFont typeface="Wingdings" panose="05000000000000000000" pitchFamily="2" charset="2"/>
              <a:buChar char="§"/>
            </a:pPr>
            <a:r>
              <a:rPr lang="en-US" sz="1400" b="1" dirty="0">
                <a:solidFill>
                  <a:srgbClr val="FF0000"/>
                </a:solidFill>
              </a:rPr>
              <a:t>Penn State </a:t>
            </a:r>
            <a:r>
              <a:rPr lang="en-US" sz="1400" b="1" dirty="0" err="1">
                <a:solidFill>
                  <a:srgbClr val="FF0000"/>
                </a:solidFill>
              </a:rPr>
              <a:t>Behrend</a:t>
            </a:r>
            <a:endParaRPr lang="en-US" sz="1400" b="1" dirty="0">
              <a:solidFill>
                <a:srgbClr val="FF0000"/>
              </a:solidFill>
            </a:endParaRPr>
          </a:p>
          <a:p>
            <a:pPr lvl="1"/>
            <a:r>
              <a:rPr lang="en-US" sz="1200" b="1" dirty="0"/>
              <a:t>	Protestant Campus Ministry</a:t>
            </a:r>
          </a:p>
          <a:p>
            <a:pPr marL="742950" lvl="1" indent="-285750">
              <a:buFont typeface="Wingdings" panose="05000000000000000000" pitchFamily="2" charset="2"/>
              <a:buChar char="§"/>
            </a:pPr>
            <a:r>
              <a:rPr lang="en-US" sz="1400" b="1" dirty="0">
                <a:solidFill>
                  <a:srgbClr val="FF0000"/>
                </a:solidFill>
              </a:rPr>
              <a:t>Penn State </a:t>
            </a:r>
            <a:r>
              <a:rPr lang="en-US" sz="1400" b="1" dirty="0" err="1">
                <a:solidFill>
                  <a:srgbClr val="FF0000"/>
                </a:solidFill>
              </a:rPr>
              <a:t>Eberly</a:t>
            </a:r>
            <a:r>
              <a:rPr lang="en-US" sz="1400" b="1" dirty="0">
                <a:solidFill>
                  <a:srgbClr val="FF0000"/>
                </a:solidFill>
              </a:rPr>
              <a:t>/Fayette</a:t>
            </a:r>
          </a:p>
          <a:p>
            <a:pPr lvl="1"/>
            <a:r>
              <a:rPr lang="en-US" sz="1200" b="1" dirty="0"/>
              <a:t>	Protestant Campus Ministry</a:t>
            </a:r>
          </a:p>
          <a:p>
            <a:pPr marL="742950" lvl="1" indent="-285750">
              <a:buFont typeface="Wingdings" panose="05000000000000000000" pitchFamily="2" charset="2"/>
              <a:buChar char="§"/>
            </a:pPr>
            <a:r>
              <a:rPr lang="en-US" sz="1400" b="1" dirty="0">
                <a:solidFill>
                  <a:srgbClr val="FF0000"/>
                </a:solidFill>
              </a:rPr>
              <a:t>Penn State University</a:t>
            </a:r>
          </a:p>
          <a:p>
            <a:pPr lvl="1"/>
            <a:r>
              <a:rPr lang="en-US" sz="1200" b="1" dirty="0"/>
              <a:t>	Westminster Presbyterian Fellowship</a:t>
            </a:r>
          </a:p>
          <a:p>
            <a:pPr marL="742950" lvl="1" indent="-285750">
              <a:buFont typeface="Wingdings" panose="05000000000000000000" pitchFamily="2" charset="2"/>
              <a:buChar char="§"/>
            </a:pPr>
            <a:r>
              <a:rPr lang="en-US" sz="1400" b="1" dirty="0">
                <a:solidFill>
                  <a:srgbClr val="FF0000"/>
                </a:solidFill>
              </a:rPr>
              <a:t>Shippensburg University</a:t>
            </a:r>
          </a:p>
          <a:p>
            <a:pPr lvl="1"/>
            <a:r>
              <a:rPr lang="en-US" sz="1200" b="1" dirty="0"/>
              <a:t>	United Campus </a:t>
            </a:r>
            <a:r>
              <a:rPr lang="en-US" sz="1200" b="1" dirty="0" smtClean="0"/>
              <a:t>Ministry</a:t>
            </a:r>
            <a:endParaRPr lang="en-US" sz="1200" b="1" dirty="0"/>
          </a:p>
        </p:txBody>
      </p:sp>
      <p:sp>
        <p:nvSpPr>
          <p:cNvPr id="19" name="TextBox 18"/>
          <p:cNvSpPr txBox="1"/>
          <p:nvPr/>
        </p:nvSpPr>
        <p:spPr>
          <a:xfrm>
            <a:off x="237204" y="3962400"/>
            <a:ext cx="4868196" cy="2600712"/>
          </a:xfrm>
          <a:prstGeom prst="rect">
            <a:avLst/>
          </a:prstGeom>
          <a:noFill/>
        </p:spPr>
        <p:txBody>
          <a:bodyPr wrap="square" rtlCol="0">
            <a:spAutoFit/>
          </a:bodyPr>
          <a:lstStyle/>
          <a:p>
            <a:r>
              <a:rPr lang="en-US" sz="1400" dirty="0" smtClean="0"/>
              <a:t>In West Virginia, the Westminster Foundation supports several universities in the state. The Synod provides funds to the Foundation, which in turn passes them on to </a:t>
            </a:r>
            <a:r>
              <a:rPr lang="en-US" sz="1400" dirty="0"/>
              <a:t>those schools’ Campus </a:t>
            </a:r>
            <a:r>
              <a:rPr lang="en-US" sz="1400" dirty="0" smtClean="0"/>
              <a:t>Ministries.</a:t>
            </a:r>
          </a:p>
          <a:p>
            <a:endParaRPr lang="en-US" sz="900" dirty="0"/>
          </a:p>
          <a:p>
            <a:pPr marL="742950" lvl="1" indent="-285750">
              <a:buFont typeface="Wingdings" panose="05000000000000000000" pitchFamily="2" charset="2"/>
              <a:buChar char="§"/>
            </a:pPr>
            <a:r>
              <a:rPr lang="en-US" sz="1400" b="1" dirty="0" smtClean="0">
                <a:solidFill>
                  <a:srgbClr val="FF0000"/>
                </a:solidFill>
              </a:rPr>
              <a:t>Davis &amp; Elkins College</a:t>
            </a:r>
          </a:p>
          <a:p>
            <a:pPr marL="742950" lvl="1" indent="-285750">
              <a:buFont typeface="Wingdings" panose="05000000000000000000" pitchFamily="2" charset="2"/>
              <a:buChar char="§"/>
            </a:pPr>
            <a:r>
              <a:rPr lang="en-US" sz="1400" b="1" dirty="0" smtClean="0">
                <a:solidFill>
                  <a:srgbClr val="FF0000"/>
                </a:solidFill>
              </a:rPr>
              <a:t>Fairmont State University</a:t>
            </a:r>
          </a:p>
          <a:p>
            <a:pPr marL="742950" lvl="1" indent="-285750">
              <a:buFont typeface="Wingdings" panose="05000000000000000000" pitchFamily="2" charset="2"/>
              <a:buChar char="§"/>
            </a:pPr>
            <a:r>
              <a:rPr lang="en-US" sz="1400" b="1" dirty="0" smtClean="0">
                <a:solidFill>
                  <a:srgbClr val="FF0000"/>
                </a:solidFill>
              </a:rPr>
              <a:t>Marshall University</a:t>
            </a:r>
          </a:p>
          <a:p>
            <a:pPr marL="742950" lvl="1" indent="-285750">
              <a:buFont typeface="Wingdings" panose="05000000000000000000" pitchFamily="2" charset="2"/>
              <a:buChar char="§"/>
            </a:pPr>
            <a:r>
              <a:rPr lang="en-US" sz="1400" b="1" dirty="0" smtClean="0">
                <a:solidFill>
                  <a:srgbClr val="FF0000"/>
                </a:solidFill>
              </a:rPr>
              <a:t>Pierpont Community and Technical College</a:t>
            </a:r>
          </a:p>
          <a:p>
            <a:pPr marL="742950" lvl="1" indent="-285750">
              <a:buFont typeface="Wingdings" panose="05000000000000000000" pitchFamily="2" charset="2"/>
              <a:buChar char="§"/>
            </a:pPr>
            <a:r>
              <a:rPr lang="en-US" sz="1400" b="1" dirty="0" smtClean="0">
                <a:solidFill>
                  <a:srgbClr val="FF0000"/>
                </a:solidFill>
              </a:rPr>
              <a:t>Shepherd University</a:t>
            </a:r>
          </a:p>
          <a:p>
            <a:pPr marL="742950" lvl="1" indent="-285750">
              <a:buFont typeface="Wingdings" panose="05000000000000000000" pitchFamily="2" charset="2"/>
              <a:buChar char="§"/>
            </a:pPr>
            <a:r>
              <a:rPr lang="en-US" sz="1400" b="1" dirty="0" smtClean="0">
                <a:solidFill>
                  <a:srgbClr val="FF0000"/>
                </a:solidFill>
              </a:rPr>
              <a:t>West Liberty University</a:t>
            </a:r>
          </a:p>
          <a:p>
            <a:pPr marL="742950" lvl="1" indent="-285750">
              <a:buFont typeface="Wingdings" panose="05000000000000000000" pitchFamily="2" charset="2"/>
              <a:buChar char="§"/>
            </a:pPr>
            <a:r>
              <a:rPr lang="en-US" sz="1400" b="1" dirty="0">
                <a:solidFill>
                  <a:srgbClr val="FF0000"/>
                </a:solidFill>
              </a:rPr>
              <a:t>West Virginia </a:t>
            </a:r>
            <a:r>
              <a:rPr lang="en-US" sz="1400" b="1" dirty="0" smtClean="0">
                <a:solidFill>
                  <a:srgbClr val="FF0000"/>
                </a:solidFill>
              </a:rPr>
              <a:t>University</a:t>
            </a:r>
            <a:endParaRPr lang="en-US" sz="1400" b="1" dirty="0">
              <a:solidFill>
                <a:srgbClr val="FF000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2103" y="4029075"/>
            <a:ext cx="3467100" cy="2600325"/>
          </a:xfrm>
          <a:prstGeom prst="rect">
            <a:avLst/>
          </a:prstGeom>
          <a:ln>
            <a:noFill/>
          </a:ln>
          <a:effectLst>
            <a:outerShdw blurRad="190500" algn="tl" rotWithShape="0">
              <a:srgbClr val="000000">
                <a:alpha val="70000"/>
              </a:srgbClr>
            </a:outerShdw>
          </a:effectLst>
        </p:spPr>
      </p:pic>
      <p:sp>
        <p:nvSpPr>
          <p:cNvPr id="21" name="Rectangle 20"/>
          <p:cNvSpPr/>
          <p:nvPr/>
        </p:nvSpPr>
        <p:spPr>
          <a:xfrm>
            <a:off x="5105400" y="4066283"/>
            <a:ext cx="1951703" cy="461665"/>
          </a:xfrm>
          <a:prstGeom prst="rect">
            <a:avLst/>
          </a:prstGeom>
        </p:spPr>
        <p:txBody>
          <a:bodyPr wrap="square">
            <a:spAutoFit/>
          </a:bodyPr>
          <a:lstStyle/>
          <a:p>
            <a:pPr algn="ctr"/>
            <a:r>
              <a:rPr lang="en-US" sz="1200" b="1" dirty="0" smtClean="0">
                <a:solidFill>
                  <a:srgbClr val="FFFF00"/>
                </a:solidFill>
              </a:rPr>
              <a:t>Weekend of Service at</a:t>
            </a:r>
          </a:p>
          <a:p>
            <a:pPr algn="ctr"/>
            <a:r>
              <a:rPr lang="en-US" sz="1200" b="1" dirty="0" smtClean="0">
                <a:solidFill>
                  <a:srgbClr val="FFFF00"/>
                </a:solidFill>
              </a:rPr>
              <a:t>West Virginia University</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6028" r="8627"/>
          <a:stretch/>
        </p:blipFill>
        <p:spPr>
          <a:xfrm>
            <a:off x="152400" y="1905000"/>
            <a:ext cx="2438400" cy="1856336"/>
          </a:xfrm>
          <a:prstGeom prst="rect">
            <a:avLst/>
          </a:prstGeom>
        </p:spPr>
      </p:pic>
      <p:sp>
        <p:nvSpPr>
          <p:cNvPr id="22" name="TextBox 21"/>
          <p:cNvSpPr txBox="1"/>
          <p:nvPr/>
        </p:nvSpPr>
        <p:spPr>
          <a:xfrm>
            <a:off x="2133600" y="1622486"/>
            <a:ext cx="4038600" cy="2092881"/>
          </a:xfrm>
          <a:prstGeom prst="rect">
            <a:avLst/>
          </a:prstGeom>
          <a:noFill/>
        </p:spPr>
        <p:txBody>
          <a:bodyPr wrap="square" rtlCol="0">
            <a:spAutoFit/>
          </a:bodyPr>
          <a:lstStyle/>
          <a:p>
            <a:pPr marL="742950" lvl="1" indent="-285750">
              <a:buFont typeface="Wingdings" panose="05000000000000000000" pitchFamily="2" charset="2"/>
              <a:buChar char="§"/>
            </a:pPr>
            <a:r>
              <a:rPr lang="en-US" sz="1400" b="1" dirty="0">
                <a:solidFill>
                  <a:srgbClr val="FF0000"/>
                </a:solidFill>
              </a:rPr>
              <a:t>Bloomsburg University</a:t>
            </a:r>
          </a:p>
          <a:p>
            <a:pPr lvl="1"/>
            <a:r>
              <a:rPr lang="en-US" sz="1200" b="1" dirty="0" smtClean="0"/>
              <a:t>	Protestant </a:t>
            </a:r>
            <a:r>
              <a:rPr lang="en-US" sz="1200" b="1" dirty="0"/>
              <a:t>Campus Ministry</a:t>
            </a:r>
          </a:p>
          <a:p>
            <a:pPr marL="742950" lvl="1" indent="-285750">
              <a:buFont typeface="Wingdings" panose="05000000000000000000" pitchFamily="2" charset="2"/>
              <a:buChar char="§"/>
            </a:pPr>
            <a:r>
              <a:rPr lang="en-US" sz="1400" b="1" dirty="0">
                <a:solidFill>
                  <a:srgbClr val="FF0000"/>
                </a:solidFill>
              </a:rPr>
              <a:t>California University of PA</a:t>
            </a:r>
          </a:p>
          <a:p>
            <a:pPr lvl="1"/>
            <a:r>
              <a:rPr lang="en-US" sz="1200" b="1" dirty="0"/>
              <a:t>	United Campus Ministry</a:t>
            </a:r>
          </a:p>
          <a:p>
            <a:pPr marL="742950" lvl="1" indent="-285750">
              <a:buFont typeface="Wingdings" panose="05000000000000000000" pitchFamily="2" charset="2"/>
              <a:buChar char="§"/>
            </a:pPr>
            <a:r>
              <a:rPr lang="en-US" sz="1400" b="1" dirty="0">
                <a:solidFill>
                  <a:srgbClr val="FF0000"/>
                </a:solidFill>
              </a:rPr>
              <a:t>Lock Haven University</a:t>
            </a:r>
          </a:p>
          <a:p>
            <a:pPr lvl="1"/>
            <a:r>
              <a:rPr lang="en-US" sz="1200" b="1" dirty="0"/>
              <a:t>	Protestant Campus Ministry</a:t>
            </a:r>
          </a:p>
          <a:p>
            <a:pPr marL="742950" lvl="1" indent="-285750">
              <a:buFont typeface="Wingdings" panose="05000000000000000000" pitchFamily="2" charset="2"/>
              <a:buChar char="§"/>
            </a:pPr>
            <a:r>
              <a:rPr lang="en-US" sz="1400" b="1" dirty="0">
                <a:solidFill>
                  <a:srgbClr val="FF0000"/>
                </a:solidFill>
              </a:rPr>
              <a:t>Mansfield University</a:t>
            </a:r>
          </a:p>
          <a:p>
            <a:pPr lvl="1"/>
            <a:r>
              <a:rPr lang="en-US" sz="1200" b="1" dirty="0"/>
              <a:t>	Protestant Campus Ministry</a:t>
            </a:r>
          </a:p>
          <a:p>
            <a:pPr marL="742950" lvl="1" indent="-285750">
              <a:buFont typeface="Wingdings" panose="05000000000000000000" pitchFamily="2" charset="2"/>
              <a:buChar char="§"/>
            </a:pPr>
            <a:r>
              <a:rPr lang="en-US" sz="1400" b="1" dirty="0">
                <a:solidFill>
                  <a:srgbClr val="FF0000"/>
                </a:solidFill>
              </a:rPr>
              <a:t>Millersville University</a:t>
            </a:r>
          </a:p>
          <a:p>
            <a:pPr lvl="1"/>
            <a:r>
              <a:rPr lang="en-US" sz="1200" b="1" dirty="0"/>
              <a:t>	United Campus </a:t>
            </a:r>
            <a:r>
              <a:rPr lang="en-US" sz="1200" b="1" dirty="0" smtClean="0"/>
              <a:t>Ministry</a:t>
            </a:r>
            <a:endParaRPr lang="en-US" sz="1200" b="1" dirty="0"/>
          </a:p>
        </p:txBody>
      </p:sp>
      <p:sp>
        <p:nvSpPr>
          <p:cNvPr id="23" name="Rectangle 22"/>
          <p:cNvSpPr/>
          <p:nvPr/>
        </p:nvSpPr>
        <p:spPr>
          <a:xfrm>
            <a:off x="152400" y="3276600"/>
            <a:ext cx="1600201" cy="461665"/>
          </a:xfrm>
          <a:prstGeom prst="rect">
            <a:avLst/>
          </a:prstGeom>
        </p:spPr>
        <p:txBody>
          <a:bodyPr wrap="square">
            <a:spAutoFit/>
          </a:bodyPr>
          <a:lstStyle/>
          <a:p>
            <a:pPr algn="ctr"/>
            <a:r>
              <a:rPr lang="en-US" sz="1200" b="1" dirty="0" smtClean="0">
                <a:solidFill>
                  <a:srgbClr val="FFFF00"/>
                </a:solidFill>
              </a:rPr>
              <a:t>Campus Ministry at</a:t>
            </a:r>
          </a:p>
          <a:p>
            <a:pPr algn="ctr"/>
            <a:r>
              <a:rPr lang="en-US" sz="1200" b="1" dirty="0" smtClean="0">
                <a:solidFill>
                  <a:srgbClr val="FFFF00"/>
                </a:solidFill>
              </a:rPr>
              <a:t>Penn State </a:t>
            </a:r>
            <a:r>
              <a:rPr lang="en-US" sz="1200" b="1" dirty="0" err="1" smtClean="0">
                <a:solidFill>
                  <a:srgbClr val="FFFF00"/>
                </a:solidFill>
              </a:rPr>
              <a:t>Behrend</a:t>
            </a:r>
            <a:endParaRPr lang="en-US" sz="1200" b="1" dirty="0" smtClean="0">
              <a:solidFill>
                <a:srgbClr val="FFFF00"/>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155913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7101673" cy="4647426"/>
          </a:xfrm>
          <a:prstGeom prst="rect">
            <a:avLst/>
          </a:prstGeom>
          <a:noFill/>
        </p:spPr>
        <p:txBody>
          <a:bodyPr wrap="square" rtlCol="0">
            <a:spAutoFit/>
          </a:bodyPr>
          <a:lstStyle/>
          <a:p>
            <a:r>
              <a:rPr lang="en-US" sz="2400" b="1" dirty="0" smtClean="0"/>
              <a:t>Serving</a:t>
            </a:r>
          </a:p>
          <a:p>
            <a:endParaRPr lang="en-US" sz="1200" dirty="0" smtClean="0"/>
          </a:p>
          <a:p>
            <a:r>
              <a:rPr lang="en-US" sz="1600" b="1" dirty="0" smtClean="0"/>
              <a:t>Synod of the Trinity</a:t>
            </a:r>
            <a:r>
              <a:rPr lang="en-US" sz="1400" b="1" dirty="0" smtClean="0"/>
              <a:t>	</a:t>
            </a:r>
            <a:r>
              <a:rPr lang="en-US" sz="1600" b="1" dirty="0" smtClean="0"/>
              <a:t>On the web</a:t>
            </a:r>
          </a:p>
          <a:p>
            <a:r>
              <a:rPr lang="en-US" sz="1400" dirty="0" smtClean="0"/>
              <a:t>3040 Market Street		www.syntrinity.org</a:t>
            </a:r>
          </a:p>
          <a:p>
            <a:r>
              <a:rPr lang="en-US" sz="1400" dirty="0" smtClean="0"/>
              <a:t>Camp Hill, </a:t>
            </a:r>
            <a:r>
              <a:rPr lang="en-US" sz="1400" dirty="0"/>
              <a:t>PA 17011		</a:t>
            </a:r>
            <a:r>
              <a:rPr lang="en-US" sz="1400" dirty="0" smtClean="0"/>
              <a:t>Facebook.com/</a:t>
            </a:r>
            <a:r>
              <a:rPr lang="en-US" sz="1400" dirty="0" err="1" smtClean="0"/>
              <a:t>synodofthetrinity</a:t>
            </a:r>
            <a:endParaRPr lang="en-US" sz="1400" dirty="0" smtClean="0"/>
          </a:p>
          <a:p>
            <a:r>
              <a:rPr lang="en-US" sz="1400" dirty="0" err="1" smtClean="0"/>
              <a:t>Ph</a:t>
            </a:r>
            <a:r>
              <a:rPr lang="en-US" sz="1400" dirty="0" smtClean="0"/>
              <a:t>: (717) 737-0421		@</a:t>
            </a:r>
            <a:r>
              <a:rPr lang="en-US" sz="1400" dirty="0" err="1" smtClean="0"/>
              <a:t>SynodTrinity</a:t>
            </a:r>
            <a:endParaRPr lang="en-US" sz="1400" dirty="0" smtClean="0"/>
          </a:p>
          <a:p>
            <a:endParaRPr lang="en-US" sz="1400" dirty="0" smtClean="0"/>
          </a:p>
          <a:p>
            <a:pPr marL="285750" indent="-285750">
              <a:buFont typeface="Wingdings" panose="05000000000000000000" pitchFamily="2" charset="2"/>
              <a:buChar char="§"/>
            </a:pPr>
            <a:endParaRPr lang="en-US" sz="1400" b="1" dirty="0" smtClean="0">
              <a:solidFill>
                <a:srgbClr val="FF0000"/>
              </a:solidFill>
            </a:endParaRPr>
          </a:p>
          <a:p>
            <a:pPr marL="285750" indent="-285750">
              <a:buFont typeface="Wingdings" panose="05000000000000000000" pitchFamily="2" charset="2"/>
              <a:buChar char="§"/>
            </a:pPr>
            <a:r>
              <a:rPr lang="en-US" sz="1400" b="1" smtClean="0">
                <a:solidFill>
                  <a:srgbClr val="FF0000"/>
                </a:solidFill>
              </a:rPr>
              <a:t>Rev</a:t>
            </a:r>
            <a:r>
              <a:rPr lang="en-US" sz="1400" b="1" dirty="0" smtClean="0">
                <a:solidFill>
                  <a:srgbClr val="FF0000"/>
                </a:solidFill>
              </a:rPr>
              <a:t>. Susan Faye Wonderland		</a:t>
            </a:r>
          </a:p>
          <a:p>
            <a:pPr lvl="1"/>
            <a:r>
              <a:rPr lang="en-US" sz="1200" b="1" dirty="0" smtClean="0"/>
              <a:t>Transitional Executive</a:t>
            </a:r>
          </a:p>
          <a:p>
            <a:pPr lvl="1"/>
            <a:r>
              <a:rPr lang="en-US" sz="1200" b="1" dirty="0" smtClean="0"/>
              <a:t>swonderland@syntrinity.org</a:t>
            </a:r>
            <a:endParaRPr lang="en-US" sz="1200" b="1" dirty="0"/>
          </a:p>
          <a:p>
            <a:pPr lvl="1"/>
            <a:endParaRPr lang="en-US" sz="2400" b="1" dirty="0"/>
          </a:p>
          <a:p>
            <a:pPr marL="285750" indent="-285750">
              <a:buFont typeface="Wingdings" panose="05000000000000000000" pitchFamily="2" charset="2"/>
              <a:buChar char="§"/>
            </a:pPr>
            <a:r>
              <a:rPr lang="en-US" sz="1400" b="1" dirty="0" smtClean="0">
                <a:solidFill>
                  <a:srgbClr val="FF0000"/>
                </a:solidFill>
              </a:rPr>
              <a:t>Chantal </a:t>
            </a:r>
            <a:r>
              <a:rPr lang="en-US" sz="1400" b="1" dirty="0" err="1" smtClean="0">
                <a:solidFill>
                  <a:srgbClr val="FF0000"/>
                </a:solidFill>
              </a:rPr>
              <a:t>Atnip</a:t>
            </a:r>
            <a:endParaRPr lang="en-US" sz="1400" b="1" dirty="0">
              <a:solidFill>
                <a:srgbClr val="FF0000"/>
              </a:solidFill>
            </a:endParaRPr>
          </a:p>
          <a:p>
            <a:pPr lvl="1"/>
            <a:r>
              <a:rPr lang="en-US" sz="1200" b="1" dirty="0" smtClean="0"/>
              <a:t>Treasurer</a:t>
            </a:r>
          </a:p>
          <a:p>
            <a:pPr lvl="1"/>
            <a:r>
              <a:rPr lang="en-US" sz="1200" b="1" dirty="0" smtClean="0"/>
              <a:t>treasurer@syntrinity.org</a:t>
            </a:r>
          </a:p>
          <a:p>
            <a:pPr lvl="1"/>
            <a:endParaRPr lang="en-US" sz="2400" b="1" dirty="0"/>
          </a:p>
          <a:p>
            <a:pPr marL="285750" indent="-285750">
              <a:buFont typeface="Wingdings" panose="05000000000000000000" pitchFamily="2" charset="2"/>
              <a:buChar char="§"/>
            </a:pPr>
            <a:r>
              <a:rPr lang="en-US" sz="1400" b="1" dirty="0" smtClean="0">
                <a:solidFill>
                  <a:srgbClr val="FF0000"/>
                </a:solidFill>
              </a:rPr>
              <a:t>Gwenn Egresitz</a:t>
            </a:r>
            <a:endParaRPr lang="en-US" sz="1400" b="1" dirty="0">
              <a:solidFill>
                <a:srgbClr val="FF0000"/>
              </a:solidFill>
            </a:endParaRPr>
          </a:p>
          <a:p>
            <a:pPr lvl="1"/>
            <a:r>
              <a:rPr lang="en-US" sz="1200" b="1" dirty="0" smtClean="0"/>
              <a:t>Administrative Assistant</a:t>
            </a:r>
          </a:p>
          <a:p>
            <a:pPr lvl="1"/>
            <a:r>
              <a:rPr lang="en-US" sz="1200" b="1" dirty="0" smtClean="0"/>
              <a:t>Bookkeeper</a:t>
            </a:r>
          </a:p>
          <a:p>
            <a:pPr lvl="1"/>
            <a:r>
              <a:rPr lang="en-US" sz="1200" b="1" dirty="0" smtClean="0"/>
              <a:t>gegresitz@syntrinity.org</a:t>
            </a:r>
            <a:endParaRPr lang="en-US" sz="1200" b="1"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697" t="8300" r="6231" b="17427"/>
          <a:stretch/>
        </p:blipFill>
        <p:spPr>
          <a:xfrm>
            <a:off x="4800599" y="3124200"/>
            <a:ext cx="685800" cy="717458"/>
          </a:xfrm>
          <a:prstGeom prst="rect">
            <a:avLst/>
          </a:prstGeom>
          <a:ln>
            <a:noFill/>
          </a:ln>
          <a:effectLst>
            <a:outerShdw blurRad="190500" algn="tl" rotWithShape="0">
              <a:srgbClr val="000000">
                <a:alpha val="70000"/>
              </a:srgbClr>
            </a:outerShdw>
          </a:effectLst>
        </p:spPr>
      </p:pic>
      <p:sp>
        <p:nvSpPr>
          <p:cNvPr id="3" name="TextBox 2"/>
          <p:cNvSpPr txBox="1"/>
          <p:nvPr/>
        </p:nvSpPr>
        <p:spPr>
          <a:xfrm>
            <a:off x="5581439" y="1878211"/>
            <a:ext cx="3486361" cy="2985433"/>
          </a:xfrm>
          <a:prstGeom prst="rect">
            <a:avLst/>
          </a:prstGeom>
          <a:noFill/>
        </p:spPr>
        <p:txBody>
          <a:bodyPr wrap="square" rtlCol="0">
            <a:spAutoFit/>
          </a:bodyPr>
          <a:lstStyle/>
          <a:p>
            <a:pPr marL="285750" indent="-285750">
              <a:buFont typeface="Wingdings" panose="05000000000000000000" pitchFamily="2" charset="2"/>
              <a:buChar char="§"/>
            </a:pPr>
            <a:endParaRPr lang="en-US" sz="1400" b="1" dirty="0" smtClean="0">
              <a:solidFill>
                <a:srgbClr val="FF0000"/>
              </a:solidFill>
            </a:endParaRPr>
          </a:p>
          <a:p>
            <a:pPr marL="285750" indent="-285750">
              <a:buFont typeface="Wingdings" panose="05000000000000000000" pitchFamily="2" charset="2"/>
              <a:buChar char="§"/>
            </a:pPr>
            <a:r>
              <a:rPr lang="en-US" sz="1400" b="1" dirty="0" smtClean="0">
                <a:solidFill>
                  <a:srgbClr val="FF0000"/>
                </a:solidFill>
              </a:rPr>
              <a:t>Rev</a:t>
            </a:r>
            <a:r>
              <a:rPr lang="en-US" sz="1400" b="1" dirty="0">
                <a:solidFill>
                  <a:srgbClr val="FF0000"/>
                </a:solidFill>
              </a:rPr>
              <a:t>. Dr. Wayne </a:t>
            </a:r>
            <a:r>
              <a:rPr lang="en-US" sz="1400" b="1" dirty="0" smtClean="0">
                <a:solidFill>
                  <a:srgbClr val="FF0000"/>
                </a:solidFill>
              </a:rPr>
              <a:t>A. Yost</a:t>
            </a:r>
            <a:endParaRPr lang="en-US" sz="1400" b="1" dirty="0">
              <a:solidFill>
                <a:srgbClr val="FF0000"/>
              </a:solidFill>
            </a:endParaRPr>
          </a:p>
          <a:p>
            <a:pPr lvl="1"/>
            <a:r>
              <a:rPr lang="en-US" sz="1200" b="1" dirty="0"/>
              <a:t>Stated </a:t>
            </a:r>
            <a:r>
              <a:rPr lang="en-US" sz="1200" b="1" dirty="0" smtClean="0"/>
              <a:t>Clerk</a:t>
            </a:r>
          </a:p>
          <a:p>
            <a:pPr lvl="1"/>
            <a:r>
              <a:rPr lang="en-US" sz="1200" b="1" dirty="0" smtClean="0"/>
              <a:t>wyost@syntrinity.org</a:t>
            </a:r>
          </a:p>
          <a:p>
            <a:pPr lvl="1"/>
            <a:endParaRPr lang="en-US" sz="2400" b="1" dirty="0"/>
          </a:p>
          <a:p>
            <a:pPr marL="285750" indent="-285750">
              <a:buFont typeface="Wingdings" panose="05000000000000000000" pitchFamily="2" charset="2"/>
              <a:buChar char="§"/>
            </a:pPr>
            <a:r>
              <a:rPr lang="en-US" sz="1400" b="1" dirty="0">
                <a:solidFill>
                  <a:srgbClr val="FF0000"/>
                </a:solidFill>
              </a:rPr>
              <a:t>Catherine Gray</a:t>
            </a:r>
          </a:p>
          <a:p>
            <a:pPr lvl="1"/>
            <a:r>
              <a:rPr lang="en-US" sz="1200" b="1" dirty="0"/>
              <a:t>Administrative </a:t>
            </a:r>
            <a:r>
              <a:rPr lang="en-US" sz="1200" b="1" dirty="0" smtClean="0"/>
              <a:t>Assistant</a:t>
            </a:r>
          </a:p>
          <a:p>
            <a:pPr lvl="1"/>
            <a:r>
              <a:rPr lang="en-US" sz="1200" b="1" dirty="0" smtClean="0"/>
              <a:t>cgray@syntrinity.org</a:t>
            </a:r>
            <a:endParaRPr lang="en-US" sz="1200" b="1" dirty="0"/>
          </a:p>
          <a:p>
            <a:pPr lvl="1"/>
            <a:endParaRPr lang="en-US" sz="2400" b="1" dirty="0" smtClean="0"/>
          </a:p>
          <a:p>
            <a:pPr marL="285750" indent="-285750">
              <a:buFont typeface="Wingdings" panose="05000000000000000000" pitchFamily="2" charset="2"/>
              <a:buChar char="§"/>
            </a:pPr>
            <a:r>
              <a:rPr lang="en-US" sz="1400" b="1" dirty="0">
                <a:solidFill>
                  <a:srgbClr val="FF0000"/>
                </a:solidFill>
              </a:rPr>
              <a:t>Mike Givler</a:t>
            </a:r>
          </a:p>
          <a:p>
            <a:pPr lvl="1"/>
            <a:r>
              <a:rPr lang="en-US" sz="1200" b="1" dirty="0"/>
              <a:t>Communications </a:t>
            </a:r>
            <a:r>
              <a:rPr lang="en-US" sz="1200" b="1" dirty="0" smtClean="0"/>
              <a:t>Coordinator</a:t>
            </a:r>
          </a:p>
          <a:p>
            <a:pPr lvl="1"/>
            <a:r>
              <a:rPr lang="en-US" sz="1200" b="1" dirty="0" smtClean="0"/>
              <a:t>mgivler@syntrinity.org</a:t>
            </a:r>
            <a:endParaRPr lang="en-US" sz="1200" b="1" dirty="0"/>
          </a:p>
          <a:p>
            <a:pPr lvl="1"/>
            <a:endParaRPr lang="en-US" sz="12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5486"/>
          <a:stretch/>
        </p:blipFill>
        <p:spPr>
          <a:xfrm>
            <a:off x="1230769" y="3124200"/>
            <a:ext cx="578843" cy="6858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7930" t="5926" r="21306" b="37432"/>
          <a:stretch/>
        </p:blipFill>
        <p:spPr>
          <a:xfrm>
            <a:off x="1211580" y="4114800"/>
            <a:ext cx="617220" cy="68580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1266" t="6280" r="21281" b="15994"/>
          <a:stretch/>
        </p:blipFill>
        <p:spPr>
          <a:xfrm>
            <a:off x="4846320" y="4100052"/>
            <a:ext cx="640080" cy="649451"/>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18271"/>
          <a:stretch/>
        </p:blipFill>
        <p:spPr>
          <a:xfrm>
            <a:off x="1188663" y="2209800"/>
            <a:ext cx="620949" cy="685800"/>
          </a:xfrm>
          <a:prstGeom prst="rect">
            <a:avLst/>
          </a:prstGeom>
          <a:ln>
            <a:noFill/>
          </a:ln>
          <a:effectLst>
            <a:outerShdw blurRad="190500" algn="tl" rotWithShape="0">
              <a:srgbClr val="000000">
                <a:alpha val="70000"/>
              </a:srgbClr>
            </a:outerShdw>
          </a:effectLst>
        </p:spPr>
      </p:pic>
      <p:sp>
        <p:nvSpPr>
          <p:cNvPr id="15" name="TextBox 14"/>
          <p:cNvSpPr txBox="1"/>
          <p:nvPr/>
        </p:nvSpPr>
        <p:spPr>
          <a:xfrm>
            <a:off x="8686800" y="6520190"/>
            <a:ext cx="381000" cy="261610"/>
          </a:xfrm>
          <a:prstGeom prst="rect">
            <a:avLst/>
          </a:prstGeom>
          <a:noFill/>
        </p:spPr>
        <p:txBody>
          <a:bodyPr wrap="square" rtlCol="0">
            <a:spAutoFit/>
          </a:bodyPr>
          <a:lstStyle/>
          <a:p>
            <a:r>
              <a:rPr lang="en-US" sz="1100" dirty="0" smtClean="0"/>
              <a:t>13</a:t>
            </a:r>
            <a:endParaRPr lang="en-US" sz="1100" dirty="0"/>
          </a:p>
        </p:txBody>
      </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22308" t="11002" r="22349" b="44499"/>
          <a:stretch/>
        </p:blipFill>
        <p:spPr>
          <a:xfrm>
            <a:off x="4846320" y="2209800"/>
            <a:ext cx="640079" cy="685800"/>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2698589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7010400" cy="3262432"/>
          </a:xfrm>
          <a:prstGeom prst="rect">
            <a:avLst/>
          </a:prstGeom>
          <a:noFill/>
        </p:spPr>
        <p:txBody>
          <a:bodyPr wrap="square" rtlCol="0">
            <a:spAutoFit/>
          </a:bodyPr>
          <a:lstStyle/>
          <a:p>
            <a:r>
              <a:rPr lang="en-US" sz="2400" b="1" dirty="0" smtClean="0"/>
              <a:t>Supporting</a:t>
            </a:r>
          </a:p>
          <a:p>
            <a:endParaRPr lang="en-US" sz="1400" dirty="0" smtClean="0"/>
          </a:p>
          <a:p>
            <a:r>
              <a:rPr lang="en-US" sz="1400" dirty="0" smtClean="0"/>
              <a:t>For </a:t>
            </a:r>
            <a:r>
              <a:rPr lang="en-US" sz="1400" dirty="0"/>
              <a:t>300 years, the Synod of the Trinity has been a nurturing source of support and resources</a:t>
            </a:r>
            <a:r>
              <a:rPr lang="en-US" sz="1400" dirty="0" smtClean="0"/>
              <a:t> for </a:t>
            </a:r>
            <a:r>
              <a:rPr lang="en-US" sz="1400" dirty="0"/>
              <a:t>its presbyteries as they seek to be faithful to Christ’s commission in their support of vital, mission-oriented </a:t>
            </a:r>
            <a:r>
              <a:rPr lang="en-US" sz="1400" dirty="0" smtClean="0"/>
              <a:t>congregations.</a:t>
            </a:r>
          </a:p>
          <a:p>
            <a:endParaRPr lang="en-US" sz="1400" dirty="0"/>
          </a:p>
          <a:p>
            <a:r>
              <a:rPr lang="en-US" sz="1400" dirty="0" smtClean="0"/>
              <a:t>We work hand-in-hand with </a:t>
            </a:r>
            <a:r>
              <a:rPr lang="en-US" sz="1400" dirty="0"/>
              <a:t>the ministry and mission of </a:t>
            </a:r>
            <a:r>
              <a:rPr lang="en-US" sz="1400" dirty="0" smtClean="0"/>
              <a:t>our </a:t>
            </a:r>
            <a:r>
              <a:rPr lang="en-US" sz="1400" dirty="0"/>
              <a:t>presbyteries as they seek to support the witness of congregations, to the end that the church throughout its region becomes </a:t>
            </a:r>
            <a:r>
              <a:rPr lang="en-US" sz="1400" dirty="0" smtClean="0"/>
              <a:t>a community </a:t>
            </a:r>
            <a:r>
              <a:rPr lang="en-US" sz="1400" dirty="0"/>
              <a:t>of faith, hope, </a:t>
            </a:r>
            <a:r>
              <a:rPr lang="en-US" sz="1400" dirty="0" smtClean="0"/>
              <a:t>love </a:t>
            </a:r>
            <a:r>
              <a:rPr lang="en-US" sz="1400" dirty="0"/>
              <a:t>and witness</a:t>
            </a:r>
            <a:r>
              <a:rPr lang="en-US" sz="1400" dirty="0" smtClean="0"/>
              <a:t>.</a:t>
            </a:r>
          </a:p>
          <a:p>
            <a:endParaRPr lang="en-US" sz="1400" dirty="0"/>
          </a:p>
          <a:p>
            <a:r>
              <a:rPr lang="en-US" sz="1400" dirty="0" smtClean="0"/>
              <a:t>The Synod supports presbytery leadership by offering training, networking and continuing education opportunities such as: Executive Presbyter Forums, COM/CPM Training, PJC Training, cost-sharing for education for first-time presbytery executives and access to demographic ministry analysis.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3608" r="11651" b="25952"/>
          <a:stretch/>
        </p:blipFill>
        <p:spPr>
          <a:xfrm>
            <a:off x="152399" y="4038600"/>
            <a:ext cx="5198023" cy="26670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7948" t="44628" r="5626" b="10993"/>
          <a:stretch/>
        </p:blipFill>
        <p:spPr>
          <a:xfrm>
            <a:off x="152400" y="2286000"/>
            <a:ext cx="1654628" cy="1447800"/>
          </a:xfrm>
          <a:prstGeom prst="rect">
            <a:avLst/>
          </a:prstGeom>
          <a:ln>
            <a:noFill/>
          </a:ln>
          <a:effectLst>
            <a:outerShdw blurRad="190500" algn="tl" rotWithShape="0">
              <a:srgbClr val="000000">
                <a:alpha val="70000"/>
              </a:srgbClr>
            </a:outerShdw>
          </a:effectLst>
        </p:spPr>
      </p:pic>
      <p:sp>
        <p:nvSpPr>
          <p:cNvPr id="3" name="Rectangle 2"/>
          <p:cNvSpPr/>
          <p:nvPr/>
        </p:nvSpPr>
        <p:spPr>
          <a:xfrm>
            <a:off x="3200400" y="6428601"/>
            <a:ext cx="2140138" cy="276999"/>
          </a:xfrm>
          <a:prstGeom prst="rect">
            <a:avLst/>
          </a:prstGeom>
        </p:spPr>
        <p:txBody>
          <a:bodyPr wrap="none">
            <a:spAutoFit/>
          </a:bodyPr>
          <a:lstStyle/>
          <a:p>
            <a:r>
              <a:rPr lang="en-US" sz="1200" b="1" dirty="0">
                <a:solidFill>
                  <a:srgbClr val="FFFF00"/>
                </a:solidFill>
              </a:rPr>
              <a:t>Synod </a:t>
            </a:r>
            <a:r>
              <a:rPr lang="en-US" sz="1200" b="1" dirty="0" smtClean="0">
                <a:solidFill>
                  <a:srgbClr val="FFFF00"/>
                </a:solidFill>
              </a:rPr>
              <a:t>office, Camp Hill, PA</a:t>
            </a:r>
            <a:endParaRPr lang="en-US" sz="1200" b="1" dirty="0">
              <a:solidFill>
                <a:srgbClr val="FFFF00"/>
              </a:solidFill>
            </a:endParaRPr>
          </a:p>
        </p:txBody>
      </p:sp>
      <p:sp>
        <p:nvSpPr>
          <p:cNvPr id="9" name="TextBox 8"/>
          <p:cNvSpPr txBox="1"/>
          <p:nvPr/>
        </p:nvSpPr>
        <p:spPr>
          <a:xfrm>
            <a:off x="8839200" y="6520190"/>
            <a:ext cx="228600" cy="261610"/>
          </a:xfrm>
          <a:prstGeom prst="rect">
            <a:avLst/>
          </a:prstGeom>
          <a:noFill/>
        </p:spPr>
        <p:txBody>
          <a:bodyPr wrap="square" rtlCol="0">
            <a:spAutoFit/>
          </a:bodyPr>
          <a:lstStyle/>
          <a:p>
            <a:r>
              <a:rPr lang="en-US" sz="1100" dirty="0"/>
              <a:t>2</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9782"/>
          <a:stretch/>
        </p:blipFill>
        <p:spPr>
          <a:xfrm>
            <a:off x="5791200" y="4862052"/>
            <a:ext cx="3162300" cy="1691148"/>
          </a:xfrm>
          <a:prstGeom prst="rect">
            <a:avLst/>
          </a:prstGeom>
          <a:ln>
            <a:noFill/>
          </a:ln>
          <a:effectLst>
            <a:outerShdw blurRad="190500" algn="tl" rotWithShape="0">
              <a:srgbClr val="000000">
                <a:alpha val="70000"/>
              </a:srgbClr>
            </a:outerShdw>
          </a:effectLst>
        </p:spPr>
      </p:pic>
      <p:sp>
        <p:nvSpPr>
          <p:cNvPr id="2" name="TextBox 1"/>
          <p:cNvSpPr txBox="1"/>
          <p:nvPr/>
        </p:nvSpPr>
        <p:spPr>
          <a:xfrm>
            <a:off x="5791200" y="6233652"/>
            <a:ext cx="3124200" cy="276999"/>
          </a:xfrm>
          <a:prstGeom prst="rect">
            <a:avLst/>
          </a:prstGeom>
          <a:noFill/>
        </p:spPr>
        <p:txBody>
          <a:bodyPr wrap="square" rtlCol="0">
            <a:spAutoFit/>
          </a:bodyPr>
          <a:lstStyle/>
          <a:p>
            <a:r>
              <a:rPr lang="en-US" sz="1200" b="1" dirty="0" smtClean="0">
                <a:solidFill>
                  <a:srgbClr val="FFFF00"/>
                </a:solidFill>
              </a:rPr>
              <a:t>October 2015 Synod Assembly</a:t>
            </a:r>
            <a:endParaRPr lang="en-US" sz="1200" b="1" dirty="0">
              <a:solidFill>
                <a:srgbClr val="FFFF00"/>
              </a:solidFill>
            </a:endParaRPr>
          </a:p>
        </p:txBody>
      </p:sp>
      <p:sp>
        <p:nvSpPr>
          <p:cNvPr id="8" name="TextBox 7"/>
          <p:cNvSpPr txBox="1"/>
          <p:nvPr/>
        </p:nvSpPr>
        <p:spPr>
          <a:xfrm>
            <a:off x="5715000" y="3554849"/>
            <a:ext cx="3162300" cy="1169551"/>
          </a:xfrm>
          <a:prstGeom prst="rect">
            <a:avLst/>
          </a:prstGeom>
          <a:noFill/>
        </p:spPr>
        <p:txBody>
          <a:bodyPr wrap="square" rtlCol="0">
            <a:spAutoFit/>
          </a:bodyPr>
          <a:lstStyle/>
          <a:p>
            <a:r>
              <a:rPr lang="en-US" sz="1400" dirty="0"/>
              <a:t>In </a:t>
            </a:r>
            <a:r>
              <a:rPr lang="en-US" sz="1400" dirty="0" smtClean="0"/>
              <a:t>addition, the </a:t>
            </a:r>
            <a:r>
              <a:rPr lang="en-US" sz="1400" dirty="0"/>
              <a:t>Synod participates in objectives relating to the larger mission </a:t>
            </a:r>
            <a:r>
              <a:rPr lang="en-US" sz="1400" dirty="0" smtClean="0"/>
              <a:t>strategies of </a:t>
            </a:r>
            <a:r>
              <a:rPr lang="en-US" sz="1400" dirty="0"/>
              <a:t>the Presbyterian Church (U.S.A.) General Assembly</a:t>
            </a:r>
            <a:r>
              <a:rPr lang="en-US" sz="1400" dirty="0" smtClean="0"/>
              <a:t>.</a:t>
            </a:r>
            <a:endParaRPr lang="en-US" sz="14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1131760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7048500" cy="4154984"/>
          </a:xfrm>
          <a:prstGeom prst="rect">
            <a:avLst/>
          </a:prstGeom>
          <a:noFill/>
        </p:spPr>
        <p:txBody>
          <a:bodyPr wrap="square" rtlCol="0">
            <a:spAutoFit/>
          </a:bodyPr>
          <a:lstStyle/>
          <a:p>
            <a:r>
              <a:rPr lang="en-US" sz="2400" b="1" dirty="0" smtClean="0"/>
              <a:t>Our calling</a:t>
            </a:r>
          </a:p>
          <a:p>
            <a:endParaRPr lang="en-US" sz="1400" dirty="0" smtClean="0"/>
          </a:p>
          <a:p>
            <a:r>
              <a:rPr lang="en-US" sz="1600" b="1" dirty="0" smtClean="0"/>
              <a:t>Synod’s </a:t>
            </a:r>
            <a:r>
              <a:rPr lang="en-US" sz="1600" b="1" dirty="0"/>
              <a:t>primary </a:t>
            </a:r>
            <a:r>
              <a:rPr lang="en-US" sz="1600" b="1" dirty="0" smtClean="0"/>
              <a:t>end:</a:t>
            </a:r>
          </a:p>
          <a:p>
            <a:pPr marL="285750" indent="-285750">
              <a:buClr>
                <a:srgbClr val="0070C0"/>
              </a:buClr>
              <a:buSzPct val="125000"/>
              <a:buBlip>
                <a:blip r:embed="rId2"/>
              </a:buBlip>
            </a:pPr>
            <a:r>
              <a:rPr lang="en-US" sz="1400" dirty="0" smtClean="0"/>
              <a:t>As part of the body of Christ, the Synod, through </a:t>
            </a:r>
            <a:r>
              <a:rPr lang="en-US" sz="1400" dirty="0"/>
              <a:t>the </a:t>
            </a:r>
            <a:r>
              <a:rPr lang="en-US" sz="1400" dirty="0" smtClean="0"/>
              <a:t>responsible </a:t>
            </a:r>
            <a:r>
              <a:rPr lang="en-US" sz="1400" dirty="0"/>
              <a:t>use of shared resources, supports and challenges </a:t>
            </a:r>
            <a:r>
              <a:rPr lang="en-US" sz="1400" dirty="0" smtClean="0"/>
              <a:t>member presbyteries </a:t>
            </a:r>
            <a:r>
              <a:rPr lang="en-US" sz="1400" dirty="0"/>
              <a:t>to be vital, </a:t>
            </a:r>
            <a:r>
              <a:rPr lang="en-US" sz="1400" dirty="0" smtClean="0"/>
              <a:t>innovative </a:t>
            </a:r>
            <a:r>
              <a:rPr lang="en-US" sz="1400" dirty="0"/>
              <a:t>and faithful in their </a:t>
            </a:r>
            <a:r>
              <a:rPr lang="en-US" sz="1400" dirty="0" smtClean="0"/>
              <a:t>collaborative </a:t>
            </a:r>
            <a:r>
              <a:rPr lang="en-US" sz="1400" dirty="0"/>
              <a:t>and distinctive callings</a:t>
            </a:r>
            <a:r>
              <a:rPr lang="en-US" sz="1400" dirty="0" smtClean="0"/>
              <a:t>.</a:t>
            </a:r>
            <a:endParaRPr lang="en-US" sz="1400" dirty="0"/>
          </a:p>
          <a:p>
            <a:endParaRPr lang="en-US" sz="1200" dirty="0"/>
          </a:p>
          <a:p>
            <a:r>
              <a:rPr lang="en-US" sz="1600" b="1" dirty="0"/>
              <a:t>S</a:t>
            </a:r>
            <a:r>
              <a:rPr lang="en-US" sz="1600" b="1" dirty="0" smtClean="0"/>
              <a:t>econdary ends:</a:t>
            </a:r>
            <a:endParaRPr lang="en-US" sz="1600" b="1" dirty="0"/>
          </a:p>
          <a:p>
            <a:pPr marL="285750" indent="-285750">
              <a:buSzPct val="125000"/>
              <a:buBlip>
                <a:blip r:embed="rId2"/>
              </a:buBlip>
            </a:pPr>
            <a:r>
              <a:rPr lang="en-US" sz="1400" dirty="0" smtClean="0"/>
              <a:t>Connecting </a:t>
            </a:r>
            <a:r>
              <a:rPr lang="en-US" sz="1400" dirty="0"/>
              <a:t>presbytery leadership for coordination, spiritual </a:t>
            </a:r>
            <a:r>
              <a:rPr lang="en-US" sz="1400" dirty="0" smtClean="0"/>
              <a:t>support </a:t>
            </a:r>
            <a:r>
              <a:rPr lang="en-US" sz="1400" dirty="0"/>
              <a:t>and sharing best </a:t>
            </a:r>
            <a:r>
              <a:rPr lang="en-US" sz="1400" dirty="0" smtClean="0"/>
              <a:t>practices.</a:t>
            </a:r>
            <a:endParaRPr lang="en-US" sz="1400" dirty="0"/>
          </a:p>
          <a:p>
            <a:pPr marL="285750" indent="-285750">
              <a:buSzPct val="125000"/>
              <a:buBlip>
                <a:blip r:embed="rId2"/>
              </a:buBlip>
            </a:pPr>
            <a:r>
              <a:rPr lang="en-US" sz="1400" dirty="0" smtClean="0"/>
              <a:t>Encouraging </a:t>
            </a:r>
            <a:r>
              <a:rPr lang="en-US" sz="1400" dirty="0"/>
              <a:t>innovation in, between and among presbyteries through the use of </a:t>
            </a:r>
            <a:r>
              <a:rPr lang="en-US" sz="1400" dirty="0" smtClean="0"/>
              <a:t>human</a:t>
            </a:r>
            <a:r>
              <a:rPr lang="en-US" sz="1400" dirty="0"/>
              <a:t>, </a:t>
            </a:r>
            <a:r>
              <a:rPr lang="en-US" sz="1400" dirty="0" smtClean="0"/>
              <a:t>programmatic </a:t>
            </a:r>
            <a:r>
              <a:rPr lang="en-US" sz="1400" dirty="0"/>
              <a:t>and financial </a:t>
            </a:r>
            <a:r>
              <a:rPr lang="en-US" sz="1400" dirty="0" smtClean="0"/>
              <a:t>resources.</a:t>
            </a:r>
          </a:p>
          <a:p>
            <a:pPr marL="285750" indent="-285750">
              <a:buSzPct val="125000"/>
              <a:buBlip>
                <a:blip r:embed="rId2"/>
              </a:buBlip>
            </a:pPr>
            <a:r>
              <a:rPr lang="en-US" sz="1400" dirty="0" smtClean="0"/>
              <a:t>Providing </a:t>
            </a:r>
            <a:r>
              <a:rPr lang="en-US" sz="1400" dirty="0"/>
              <a:t>services of education and nurture as requested by member </a:t>
            </a:r>
            <a:r>
              <a:rPr lang="en-US" sz="1400" dirty="0" smtClean="0"/>
              <a:t>presbyteries.</a:t>
            </a:r>
          </a:p>
          <a:p>
            <a:pPr marL="285750" indent="-285750">
              <a:buSzPct val="125000"/>
              <a:buBlip>
                <a:blip r:embed="rId2"/>
              </a:buBlip>
            </a:pPr>
            <a:r>
              <a:rPr lang="en-US" sz="1400" dirty="0" smtClean="0"/>
              <a:t>Extending </a:t>
            </a:r>
            <a:r>
              <a:rPr lang="en-US" sz="1400" dirty="0"/>
              <a:t>partnership of </a:t>
            </a:r>
            <a:r>
              <a:rPr lang="en-US" sz="1400" dirty="0" smtClean="0"/>
              <a:t>member </a:t>
            </a:r>
            <a:r>
              <a:rPr lang="en-US" sz="1400" dirty="0"/>
              <a:t>presbyteries in joint and shared mission and </a:t>
            </a:r>
            <a:r>
              <a:rPr lang="en-US" sz="1400" dirty="0" smtClean="0"/>
              <a:t>ministry.</a:t>
            </a:r>
            <a:endParaRPr lang="en-US" sz="1400" dirty="0"/>
          </a:p>
          <a:p>
            <a:pPr marL="285750" indent="-285750">
              <a:buSzPct val="125000"/>
              <a:buBlip>
                <a:blip r:embed="rId2"/>
              </a:buBlip>
            </a:pPr>
            <a:r>
              <a:rPr lang="en-US" sz="1400" dirty="0" smtClean="0"/>
              <a:t>Nurturing </a:t>
            </a:r>
            <a:r>
              <a:rPr lang="en-US" sz="1400" dirty="0"/>
              <a:t>relationships within the larger church for the purpose of greater </a:t>
            </a:r>
            <a:r>
              <a:rPr lang="en-US" sz="1400" dirty="0" smtClean="0"/>
              <a:t>witness.</a:t>
            </a:r>
          </a:p>
          <a:p>
            <a:pPr marL="285750" indent="-285750">
              <a:buSzPct val="125000"/>
              <a:buBlip>
                <a:blip r:embed="rId2"/>
              </a:buBlip>
            </a:pPr>
            <a:r>
              <a:rPr lang="en-US" sz="1400" dirty="0"/>
              <a:t>Fostering conversation and action for the promotion of social </a:t>
            </a:r>
            <a:r>
              <a:rPr lang="en-US" sz="1400" dirty="0" smtClean="0"/>
              <a:t>righteousness.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3385" b="22390"/>
          <a:stretch/>
        </p:blipFill>
        <p:spPr>
          <a:xfrm>
            <a:off x="139939" y="4876800"/>
            <a:ext cx="4279661" cy="1547080"/>
          </a:xfrm>
          <a:prstGeom prst="rect">
            <a:avLst/>
          </a:prstGeom>
          <a:ln>
            <a:noFill/>
          </a:ln>
          <a:effectLst>
            <a:outerShdw blurRad="190500" algn="tl" rotWithShape="0">
              <a:srgbClr val="000000">
                <a:alpha val="70000"/>
              </a:srgbClr>
            </a:outerShdw>
          </a:effectLst>
        </p:spPr>
      </p:pic>
      <p:sp>
        <p:nvSpPr>
          <p:cNvPr id="6" name="Rectangle 5"/>
          <p:cNvSpPr/>
          <p:nvPr/>
        </p:nvSpPr>
        <p:spPr>
          <a:xfrm>
            <a:off x="76200" y="6015335"/>
            <a:ext cx="2743200" cy="461665"/>
          </a:xfrm>
          <a:prstGeom prst="rect">
            <a:avLst/>
          </a:prstGeom>
        </p:spPr>
        <p:txBody>
          <a:bodyPr wrap="square">
            <a:spAutoFit/>
          </a:bodyPr>
          <a:lstStyle/>
          <a:p>
            <a:pPr algn="ctr"/>
            <a:r>
              <a:rPr lang="en-US" sz="1200" b="1" dirty="0" smtClean="0">
                <a:solidFill>
                  <a:srgbClr val="FFFF00"/>
                </a:solidFill>
              </a:rPr>
              <a:t>Governing Commission elected at</a:t>
            </a:r>
          </a:p>
          <a:p>
            <a:pPr algn="ctr"/>
            <a:r>
              <a:rPr lang="en-US" sz="1200" b="1" dirty="0" smtClean="0">
                <a:solidFill>
                  <a:srgbClr val="FFFF00"/>
                </a:solidFill>
              </a:rPr>
              <a:t>June 2015 Synod Assembly Meeting</a:t>
            </a:r>
            <a:endParaRPr lang="en-US" sz="1200" b="1" dirty="0">
              <a:solidFill>
                <a:srgbClr val="FFFF00"/>
              </a:solidFill>
            </a:endParaRPr>
          </a:p>
        </p:txBody>
      </p:sp>
      <p:sp>
        <p:nvSpPr>
          <p:cNvPr id="7" name="TextBox 6"/>
          <p:cNvSpPr txBox="1"/>
          <p:nvPr/>
        </p:nvSpPr>
        <p:spPr>
          <a:xfrm>
            <a:off x="8839200" y="6520190"/>
            <a:ext cx="228600" cy="261610"/>
          </a:xfrm>
          <a:prstGeom prst="rect">
            <a:avLst/>
          </a:prstGeom>
          <a:noFill/>
        </p:spPr>
        <p:txBody>
          <a:bodyPr wrap="square" rtlCol="0">
            <a:spAutoFit/>
          </a:bodyPr>
          <a:lstStyle/>
          <a:p>
            <a:r>
              <a:rPr lang="en-US" sz="1100" dirty="0" smtClean="0"/>
              <a:t>3</a:t>
            </a:r>
            <a:endParaRPr lang="en-US" sz="1100" dirty="0"/>
          </a:p>
        </p:txBody>
      </p:sp>
      <p:sp>
        <p:nvSpPr>
          <p:cNvPr id="3" name="TextBox 2"/>
          <p:cNvSpPr txBox="1"/>
          <p:nvPr/>
        </p:nvSpPr>
        <p:spPr>
          <a:xfrm>
            <a:off x="4572000" y="4469993"/>
            <a:ext cx="4267200" cy="2185214"/>
          </a:xfrm>
          <a:prstGeom prst="rect">
            <a:avLst/>
          </a:prstGeom>
          <a:noFill/>
        </p:spPr>
        <p:txBody>
          <a:bodyPr wrap="square" rtlCol="0">
            <a:spAutoFit/>
          </a:bodyPr>
          <a:lstStyle/>
          <a:p>
            <a:r>
              <a:rPr lang="en-US" sz="2400" b="1" dirty="0" smtClean="0"/>
              <a:t>Leading</a:t>
            </a:r>
            <a:endParaRPr lang="en-US" sz="2400" dirty="0" smtClean="0"/>
          </a:p>
          <a:p>
            <a:r>
              <a:rPr lang="en-US" sz="1400" dirty="0" smtClean="0"/>
              <a:t>The Synod Assembly is comprised of 32 commissioners representing all 16 presbyteries plus six racial ethnic at-large commissioners. The </a:t>
            </a:r>
            <a:r>
              <a:rPr lang="en-US" sz="1400" dirty="0"/>
              <a:t>Governing </a:t>
            </a:r>
            <a:r>
              <a:rPr lang="en-US" sz="1400" dirty="0" smtClean="0"/>
              <a:t>Commission acts on behalf of the Synod Assembly throughout the year. It includes </a:t>
            </a:r>
            <a:r>
              <a:rPr lang="en-US" sz="1400" dirty="0"/>
              <a:t>the Synod Moderator and Vice Moderator, eight </a:t>
            </a:r>
            <a:r>
              <a:rPr lang="en-US" sz="1400" dirty="0" smtClean="0"/>
              <a:t>elected commissioners</a:t>
            </a:r>
            <a:r>
              <a:rPr lang="en-US" sz="1400" dirty="0"/>
              <a:t>, </a:t>
            </a:r>
            <a:r>
              <a:rPr lang="en-US" sz="1400" dirty="0" smtClean="0"/>
              <a:t>four </a:t>
            </a:r>
            <a:r>
              <a:rPr lang="en-US" sz="1400" dirty="0"/>
              <a:t>ex-officio </a:t>
            </a:r>
            <a:r>
              <a:rPr lang="en-US" sz="1400" dirty="0" smtClean="0"/>
              <a:t>Synod staff members and </a:t>
            </a:r>
            <a:r>
              <a:rPr lang="en-US" sz="1400" dirty="0"/>
              <a:t>two </a:t>
            </a:r>
            <a:r>
              <a:rPr lang="en-US" sz="1400" dirty="0" smtClean="0"/>
              <a:t>advisory Executive Presbyters.</a:t>
            </a:r>
            <a:endParaRPr lang="en-US" sz="1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1342758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7010400" cy="3139321"/>
          </a:xfrm>
          <a:prstGeom prst="rect">
            <a:avLst/>
          </a:prstGeom>
          <a:noFill/>
        </p:spPr>
        <p:txBody>
          <a:bodyPr wrap="square" rtlCol="0">
            <a:spAutoFit/>
          </a:bodyPr>
          <a:lstStyle/>
          <a:p>
            <a:r>
              <a:rPr lang="en-US" sz="2400" b="1" dirty="0" smtClean="0"/>
              <a:t>Making a difference</a:t>
            </a:r>
          </a:p>
          <a:p>
            <a:endParaRPr lang="en-US" sz="1200" dirty="0" smtClean="0"/>
          </a:p>
          <a:p>
            <a:r>
              <a:rPr lang="en-US" sz="1400" dirty="0" smtClean="0"/>
              <a:t>Each year, the Synod of the Trinity awards hundreds of thousands of dollars to presbyteries and churches. Moneys are generally distributed in the following ways:</a:t>
            </a:r>
          </a:p>
          <a:p>
            <a:endParaRPr lang="en-US" sz="1400" dirty="0"/>
          </a:p>
          <a:p>
            <a:pPr marL="285750" indent="-285750">
              <a:buClr>
                <a:srgbClr val="FF0000"/>
              </a:buClr>
              <a:buSzPct val="175000"/>
              <a:buFont typeface="Wingdings" panose="05000000000000000000" pitchFamily="2" charset="2"/>
              <a:buChar char="§"/>
            </a:pPr>
            <a:r>
              <a:rPr lang="en-US" b="1" dirty="0" smtClean="0">
                <a:solidFill>
                  <a:srgbClr val="FF0000"/>
                </a:solidFill>
              </a:rPr>
              <a:t>Peacemaking Grants</a:t>
            </a:r>
          </a:p>
          <a:p>
            <a:r>
              <a:rPr lang="en-US" sz="1400" dirty="0"/>
              <a:t>A</a:t>
            </a:r>
            <a:r>
              <a:rPr lang="en-US" sz="1400" dirty="0" smtClean="0"/>
              <a:t>vailable for peacemaking efforts for projects and programs developed by Synod congregations or presbyteries. Funds are earmarked for activities for programs, projects and/or activities that extend the peace of Jesus Christ.</a:t>
            </a:r>
          </a:p>
          <a:p>
            <a:pPr marL="285750" indent="-285750">
              <a:buSzPct val="175000"/>
              <a:buFont typeface="Wingdings" panose="05000000000000000000" pitchFamily="2" charset="2"/>
              <a:buChar char="§"/>
            </a:pPr>
            <a:r>
              <a:rPr lang="en-US" b="1" dirty="0" smtClean="0">
                <a:solidFill>
                  <a:srgbClr val="FF0000"/>
                </a:solidFill>
              </a:rPr>
              <a:t>Mission Travel </a:t>
            </a:r>
            <a:r>
              <a:rPr lang="en-US" b="1" dirty="0">
                <a:solidFill>
                  <a:srgbClr val="FF0000"/>
                </a:solidFill>
              </a:rPr>
              <a:t>Grants</a:t>
            </a:r>
          </a:p>
          <a:p>
            <a:r>
              <a:rPr lang="en-US" sz="1400" dirty="0" smtClean="0"/>
              <a:t>This </a:t>
            </a:r>
            <a:r>
              <a:rPr lang="en-US" sz="1400" dirty="0"/>
              <a:t>grant is for travel related to a deeper </a:t>
            </a:r>
            <a:r>
              <a:rPr lang="en-US" sz="1400" dirty="0" smtClean="0"/>
              <a:t>understanding as </a:t>
            </a:r>
            <a:r>
              <a:rPr lang="en-US" sz="1400" dirty="0"/>
              <a:t>we live out our faithfulness to </a:t>
            </a:r>
            <a:r>
              <a:rPr lang="en-US" sz="1400" dirty="0" smtClean="0"/>
              <a:t>God in the larger world.</a:t>
            </a:r>
            <a:endParaRPr lang="en-US" sz="1400" dirty="0"/>
          </a:p>
          <a:p>
            <a:pPr marL="285750" indent="-285750">
              <a:buBlip>
                <a:blip r:embed="rId2"/>
              </a:buBlip>
            </a:pPr>
            <a:endParaRPr lang="en-US" sz="1400" dirty="0" smtClean="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30" t="20026" r="1" b="14468"/>
          <a:stretch/>
        </p:blipFill>
        <p:spPr>
          <a:xfrm>
            <a:off x="2209800" y="3789534"/>
            <a:ext cx="6667500" cy="2937661"/>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386435"/>
            <a:ext cx="1905000" cy="2857500"/>
          </a:xfrm>
          <a:prstGeom prst="rect">
            <a:avLst/>
          </a:prstGeom>
          <a:ln>
            <a:noFill/>
          </a:ln>
          <a:effectLst>
            <a:outerShdw blurRad="190500" algn="tl" rotWithShape="0">
              <a:srgbClr val="000000">
                <a:alpha val="70000"/>
              </a:srgbClr>
            </a:outerShdw>
          </a:effectLst>
        </p:spPr>
      </p:pic>
      <p:sp>
        <p:nvSpPr>
          <p:cNvPr id="7" name="Rectangle 6"/>
          <p:cNvSpPr/>
          <p:nvPr/>
        </p:nvSpPr>
        <p:spPr>
          <a:xfrm>
            <a:off x="2209800" y="6428601"/>
            <a:ext cx="4459426" cy="276999"/>
          </a:xfrm>
          <a:prstGeom prst="rect">
            <a:avLst/>
          </a:prstGeom>
        </p:spPr>
        <p:txBody>
          <a:bodyPr wrap="none">
            <a:spAutoFit/>
          </a:bodyPr>
          <a:lstStyle/>
          <a:p>
            <a:r>
              <a:rPr lang="en-US" sz="1200" b="1" dirty="0" smtClean="0">
                <a:solidFill>
                  <a:srgbClr val="FFFF00"/>
                </a:solidFill>
              </a:rPr>
              <a:t>Pittsburgh and Beaver-Butler Presbyteries in Malawi, Africa</a:t>
            </a:r>
            <a:endParaRPr lang="en-US" sz="1200" b="1" dirty="0">
              <a:solidFill>
                <a:srgbClr val="FFFF00"/>
              </a:solidFill>
            </a:endParaRPr>
          </a:p>
        </p:txBody>
      </p:sp>
      <p:sp>
        <p:nvSpPr>
          <p:cNvPr id="8" name="Rectangle 7"/>
          <p:cNvSpPr/>
          <p:nvPr/>
        </p:nvSpPr>
        <p:spPr>
          <a:xfrm>
            <a:off x="99688" y="5786735"/>
            <a:ext cx="1881512" cy="461665"/>
          </a:xfrm>
          <a:prstGeom prst="rect">
            <a:avLst/>
          </a:prstGeom>
        </p:spPr>
        <p:txBody>
          <a:bodyPr wrap="square">
            <a:spAutoFit/>
          </a:bodyPr>
          <a:lstStyle/>
          <a:p>
            <a:pPr algn="ctr"/>
            <a:r>
              <a:rPr lang="en-US" sz="1200" b="1" dirty="0" smtClean="0">
                <a:solidFill>
                  <a:srgbClr val="FFFF00"/>
                </a:solidFill>
              </a:rPr>
              <a:t>First PC of Charleston, WV, in Peru</a:t>
            </a:r>
            <a:endParaRPr lang="en-US" sz="1200" b="1" dirty="0">
              <a:solidFill>
                <a:srgbClr val="FFFF00"/>
              </a:solidFill>
            </a:endParaRPr>
          </a:p>
        </p:txBody>
      </p:sp>
      <p:sp>
        <p:nvSpPr>
          <p:cNvPr id="9" name="TextBox 8"/>
          <p:cNvSpPr txBox="1"/>
          <p:nvPr/>
        </p:nvSpPr>
        <p:spPr>
          <a:xfrm>
            <a:off x="8839200" y="6520190"/>
            <a:ext cx="228600" cy="261610"/>
          </a:xfrm>
          <a:prstGeom prst="rect">
            <a:avLst/>
          </a:prstGeom>
          <a:noFill/>
        </p:spPr>
        <p:txBody>
          <a:bodyPr wrap="square" rtlCol="0">
            <a:spAutoFit/>
          </a:bodyPr>
          <a:lstStyle/>
          <a:p>
            <a:r>
              <a:rPr lang="en-US" sz="1100" dirty="0" smtClean="0"/>
              <a:t>4</a:t>
            </a:r>
            <a:endParaRPr lang="en-US" sz="11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732420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7010400" cy="4401205"/>
          </a:xfrm>
          <a:prstGeom prst="rect">
            <a:avLst/>
          </a:prstGeom>
          <a:noFill/>
        </p:spPr>
        <p:txBody>
          <a:bodyPr wrap="square" rtlCol="0">
            <a:spAutoFit/>
          </a:bodyPr>
          <a:lstStyle/>
          <a:p>
            <a:r>
              <a:rPr lang="en-US" sz="2400" b="1" dirty="0" smtClean="0"/>
              <a:t>Making a difference</a:t>
            </a:r>
          </a:p>
          <a:p>
            <a:endParaRPr lang="en-US" sz="1400" dirty="0"/>
          </a:p>
          <a:p>
            <a:pPr marL="285750" indent="-285750">
              <a:buClr>
                <a:srgbClr val="FF0000"/>
              </a:buClr>
              <a:buSzPct val="175000"/>
              <a:buFont typeface="Wingdings" panose="05000000000000000000" pitchFamily="2" charset="2"/>
              <a:buChar char="§"/>
            </a:pPr>
            <a:r>
              <a:rPr lang="en-US" b="1" dirty="0" smtClean="0">
                <a:solidFill>
                  <a:srgbClr val="FF0000"/>
                </a:solidFill>
              </a:rPr>
              <a:t>Innovation Grants</a:t>
            </a:r>
          </a:p>
          <a:p>
            <a:r>
              <a:rPr lang="en-US" sz="1400" dirty="0" smtClean="0"/>
              <a:t>Intended </a:t>
            </a:r>
            <a:r>
              <a:rPr lang="en-US" sz="1400" dirty="0"/>
              <a:t>to provide a means </a:t>
            </a:r>
            <a:r>
              <a:rPr lang="en-US" sz="1400" dirty="0" smtClean="0"/>
              <a:t>for funding </a:t>
            </a:r>
            <a:r>
              <a:rPr lang="en-US" sz="1400" dirty="0"/>
              <a:t>and encouragement to presbyteries to stimulate innovation and creativity in mission and </a:t>
            </a:r>
            <a:r>
              <a:rPr lang="en-US" sz="1400" dirty="0" smtClean="0"/>
              <a:t>ministry.</a:t>
            </a:r>
            <a:r>
              <a:rPr lang="en-US" sz="1400" dirty="0"/>
              <a:t> </a:t>
            </a:r>
            <a:r>
              <a:rPr lang="en-US" sz="1400" dirty="0" smtClean="0"/>
              <a:t>Among the objectives are to encourage </a:t>
            </a:r>
            <a:r>
              <a:rPr lang="en-US" sz="1400" dirty="0"/>
              <a:t>financial stewardship by providing </a:t>
            </a:r>
            <a:r>
              <a:rPr lang="en-US" sz="1400" dirty="0" smtClean="0"/>
              <a:t>“partnership” </a:t>
            </a:r>
            <a:r>
              <a:rPr lang="en-US" sz="1400" dirty="0"/>
              <a:t>dollars wherever possible</a:t>
            </a:r>
            <a:r>
              <a:rPr lang="en-US" sz="1400" dirty="0" smtClean="0"/>
              <a:t>.</a:t>
            </a:r>
          </a:p>
          <a:p>
            <a:endParaRPr lang="en-US" sz="1400" dirty="0"/>
          </a:p>
          <a:p>
            <a:r>
              <a:rPr lang="en-US" sz="1400" dirty="0" smtClean="0"/>
              <a:t>Some examples</a:t>
            </a:r>
            <a:r>
              <a:rPr lang="en-US" sz="1400" dirty="0"/>
              <a:t> </a:t>
            </a:r>
            <a:r>
              <a:rPr lang="en-US" sz="1400" dirty="0" smtClean="0"/>
              <a:t>of the work being done through Innovation Grant money are:</a:t>
            </a:r>
            <a:endParaRPr lang="en-US" sz="1400" dirty="0"/>
          </a:p>
          <a:p>
            <a:pPr marL="285750" indent="-285750">
              <a:buBlip>
                <a:blip r:embed="rId2"/>
              </a:buBlip>
            </a:pPr>
            <a:r>
              <a:rPr lang="en-US" sz="1400" b="1" u="sng" dirty="0" smtClean="0"/>
              <a:t>West </a:t>
            </a:r>
            <a:r>
              <a:rPr lang="en-US" sz="1400" b="1" u="sng" dirty="0"/>
              <a:t>Virginia Institute for Leaders in Ministry</a:t>
            </a:r>
          </a:p>
          <a:p>
            <a:pPr lvl="1"/>
            <a:r>
              <a:rPr lang="en-US" sz="1400" dirty="0" smtClean="0"/>
              <a:t>Leadership </a:t>
            </a:r>
            <a:r>
              <a:rPr lang="en-US" sz="1400" dirty="0"/>
              <a:t>development </a:t>
            </a:r>
            <a:r>
              <a:rPr lang="en-US" sz="1400" dirty="0" smtClean="0"/>
              <a:t>program designed </a:t>
            </a:r>
            <a:r>
              <a:rPr lang="en-US" sz="1400" dirty="0"/>
              <a:t>to help ministers and educators gain valuable leadership skills</a:t>
            </a:r>
          </a:p>
          <a:p>
            <a:pPr marL="285750" indent="-285750">
              <a:buBlip>
                <a:blip r:embed="rId2"/>
              </a:buBlip>
            </a:pPr>
            <a:r>
              <a:rPr lang="en-US" sz="1400" b="1" u="sng" dirty="0" smtClean="0"/>
              <a:t>The Studio at Beacon</a:t>
            </a:r>
          </a:p>
          <a:p>
            <a:pPr lvl="1"/>
            <a:r>
              <a:rPr lang="en-US" sz="1400" dirty="0" smtClean="0"/>
              <a:t>Created weekday </a:t>
            </a:r>
            <a:r>
              <a:rPr lang="en-US" sz="1400" dirty="0"/>
              <a:t>afternoon workshops </a:t>
            </a:r>
            <a:r>
              <a:rPr lang="en-US" sz="1400" dirty="0" smtClean="0"/>
              <a:t>that </a:t>
            </a:r>
            <a:r>
              <a:rPr lang="en-US" sz="1400" dirty="0"/>
              <a:t>are targeted for </a:t>
            </a:r>
            <a:r>
              <a:rPr lang="en-US" sz="1400" dirty="0" smtClean="0"/>
              <a:t>youth in Kensington, an area of Philadelphia</a:t>
            </a:r>
          </a:p>
          <a:p>
            <a:pPr marL="285750" indent="-285750">
              <a:buBlip>
                <a:blip r:embed="rId2"/>
              </a:buBlip>
            </a:pPr>
            <a:r>
              <a:rPr lang="en-US" sz="1400" b="1" u="sng" dirty="0"/>
              <a:t>Traveling Day Camps</a:t>
            </a:r>
          </a:p>
          <a:p>
            <a:pPr lvl="1"/>
            <a:r>
              <a:rPr lang="en-US" sz="1400" dirty="0"/>
              <a:t>Through the </a:t>
            </a:r>
            <a:r>
              <a:rPr lang="en-US" sz="1400" dirty="0" err="1"/>
              <a:t>Krislund</a:t>
            </a:r>
            <a:r>
              <a:rPr lang="en-US" sz="1400" dirty="0"/>
              <a:t> Camp &amp; Conference Center, summer camp activities and staff are brought to churches to provide activities for the youth there.</a:t>
            </a:r>
            <a:endParaRPr lang="en-US" dirty="0"/>
          </a:p>
          <a:p>
            <a:pPr lvl="1"/>
            <a:endParaRPr lang="en-US" sz="1400" dirty="0" smtClean="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4571"/>
          <a:stretch/>
        </p:blipFill>
        <p:spPr>
          <a:xfrm>
            <a:off x="5334000" y="4475256"/>
            <a:ext cx="3168070" cy="2267448"/>
          </a:xfrm>
          <a:prstGeom prst="rect">
            <a:avLst/>
          </a:prstGeom>
          <a:ln>
            <a:noFill/>
          </a:ln>
          <a:effectLst>
            <a:outerShdw blurRad="190500" algn="tl" rotWithShape="0">
              <a:srgbClr val="000000">
                <a:alpha val="70000"/>
              </a:srgbClr>
            </a:outerShdw>
          </a:effectLst>
        </p:spPr>
      </p:pic>
      <p:sp>
        <p:nvSpPr>
          <p:cNvPr id="11" name="Rectangle 10"/>
          <p:cNvSpPr/>
          <p:nvPr/>
        </p:nvSpPr>
        <p:spPr>
          <a:xfrm>
            <a:off x="6705600" y="6281039"/>
            <a:ext cx="1676400" cy="461665"/>
          </a:xfrm>
          <a:prstGeom prst="rect">
            <a:avLst/>
          </a:prstGeom>
        </p:spPr>
        <p:txBody>
          <a:bodyPr wrap="square">
            <a:spAutoFit/>
          </a:bodyPr>
          <a:lstStyle/>
          <a:p>
            <a:pPr algn="ctr"/>
            <a:r>
              <a:rPr lang="en-US" sz="1200" b="1" dirty="0" err="1" smtClean="0">
                <a:solidFill>
                  <a:srgbClr val="FFFF00"/>
                </a:solidFill>
              </a:rPr>
              <a:t>Krislund</a:t>
            </a:r>
            <a:r>
              <a:rPr lang="en-US" sz="1200" b="1" dirty="0" smtClean="0">
                <a:solidFill>
                  <a:srgbClr val="FFFF00"/>
                </a:solidFill>
              </a:rPr>
              <a:t> Camp’s Traveling Day Camps</a:t>
            </a:r>
            <a:endParaRPr lang="en-US" sz="1200" b="1" dirty="0">
              <a:solidFill>
                <a:srgbClr val="FFFF00"/>
              </a:solidFill>
            </a:endParaRPr>
          </a:p>
        </p:txBody>
      </p:sp>
      <p:sp>
        <p:nvSpPr>
          <p:cNvPr id="8" name="TextBox 7"/>
          <p:cNvSpPr txBox="1"/>
          <p:nvPr/>
        </p:nvSpPr>
        <p:spPr>
          <a:xfrm>
            <a:off x="8839200" y="6520190"/>
            <a:ext cx="228600" cy="261610"/>
          </a:xfrm>
          <a:prstGeom prst="rect">
            <a:avLst/>
          </a:prstGeom>
          <a:noFill/>
        </p:spPr>
        <p:txBody>
          <a:bodyPr wrap="square" rtlCol="0">
            <a:spAutoFit/>
          </a:bodyPr>
          <a:lstStyle/>
          <a:p>
            <a:r>
              <a:rPr lang="en-US" sz="1100" dirty="0" smtClean="0"/>
              <a:t>5</a:t>
            </a:r>
            <a:endParaRPr lang="en-US" sz="1100"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1540" t="20120" r="11525"/>
          <a:stretch/>
        </p:blipFill>
        <p:spPr>
          <a:xfrm>
            <a:off x="457200" y="4475256"/>
            <a:ext cx="3276600" cy="2267448"/>
          </a:xfrm>
          <a:prstGeom prst="rect">
            <a:avLst/>
          </a:prstGeom>
          <a:ln>
            <a:noFill/>
          </a:ln>
          <a:effectLst>
            <a:outerShdw blurRad="190500" algn="tl" rotWithShape="0">
              <a:srgbClr val="000000">
                <a:alpha val="70000"/>
              </a:srgbClr>
            </a:outerShdw>
          </a:effectLst>
        </p:spPr>
      </p:pic>
      <p:sp>
        <p:nvSpPr>
          <p:cNvPr id="10" name="Rectangle 9"/>
          <p:cNvSpPr/>
          <p:nvPr/>
        </p:nvSpPr>
        <p:spPr>
          <a:xfrm>
            <a:off x="457200" y="6428601"/>
            <a:ext cx="1447800" cy="276999"/>
          </a:xfrm>
          <a:prstGeom prst="rect">
            <a:avLst/>
          </a:prstGeom>
        </p:spPr>
        <p:txBody>
          <a:bodyPr wrap="square">
            <a:spAutoFit/>
          </a:bodyPr>
          <a:lstStyle/>
          <a:p>
            <a:pPr algn="ctr"/>
            <a:r>
              <a:rPr lang="en-US" sz="1200" b="1" dirty="0" smtClean="0">
                <a:solidFill>
                  <a:srgbClr val="FFFF00"/>
                </a:solidFill>
              </a:rPr>
              <a:t>Studio at Beacon</a:t>
            </a:r>
            <a:endParaRPr lang="en-US" sz="1200" b="1" dirty="0">
              <a:solidFill>
                <a:srgbClr val="FFFF00"/>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212653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6400800" cy="1600438"/>
          </a:xfrm>
          <a:prstGeom prst="rect">
            <a:avLst/>
          </a:prstGeom>
          <a:noFill/>
        </p:spPr>
        <p:txBody>
          <a:bodyPr wrap="square" rtlCol="0">
            <a:spAutoFit/>
          </a:bodyPr>
          <a:lstStyle/>
          <a:p>
            <a:r>
              <a:rPr lang="en-US" sz="2400" b="1" dirty="0" smtClean="0"/>
              <a:t>Making a difference</a:t>
            </a:r>
          </a:p>
          <a:p>
            <a:endParaRPr lang="en-US" sz="1400" dirty="0"/>
          </a:p>
          <a:p>
            <a:pPr marL="285750" indent="-285750">
              <a:buClr>
                <a:srgbClr val="FF0000"/>
              </a:buClr>
              <a:buSzPct val="175000"/>
              <a:buFont typeface="Wingdings" panose="05000000000000000000" pitchFamily="2" charset="2"/>
              <a:buChar char="§"/>
            </a:pPr>
            <a:r>
              <a:rPr lang="en-US" b="1" dirty="0" smtClean="0">
                <a:solidFill>
                  <a:srgbClr val="FF0000"/>
                </a:solidFill>
              </a:rPr>
              <a:t>Network Grants</a:t>
            </a:r>
          </a:p>
          <a:p>
            <a:r>
              <a:rPr lang="en-US" sz="1400" dirty="0" smtClean="0"/>
              <a:t>Designed for a group </a:t>
            </a:r>
            <a:r>
              <a:rPr lang="en-US" sz="1400" dirty="0"/>
              <a:t>responding to Jesus’ call who are </a:t>
            </a:r>
            <a:r>
              <a:rPr lang="en-US" sz="1400" dirty="0" smtClean="0"/>
              <a:t>passionate about </a:t>
            </a:r>
            <a:r>
              <a:rPr lang="en-US" sz="1400" dirty="0"/>
              <a:t>a common interest or </a:t>
            </a:r>
            <a:r>
              <a:rPr lang="en-US" sz="1400" dirty="0" smtClean="0"/>
              <a:t>concern. With preference given </a:t>
            </a:r>
            <a:r>
              <a:rPr lang="en-US" sz="1400" dirty="0"/>
              <a:t>to </a:t>
            </a:r>
            <a:r>
              <a:rPr lang="en-US" sz="1400" dirty="0" smtClean="0"/>
              <a:t>first-time applicants, </a:t>
            </a:r>
            <a:r>
              <a:rPr lang="en-US" sz="1400" dirty="0"/>
              <a:t>i</a:t>
            </a:r>
            <a:r>
              <a:rPr lang="en-US" sz="1400" dirty="0" smtClean="0"/>
              <a:t>t </a:t>
            </a:r>
            <a:r>
              <a:rPr lang="en-US" sz="1400" dirty="0"/>
              <a:t>is expected that </a:t>
            </a:r>
            <a:r>
              <a:rPr lang="en-US" sz="1400" dirty="0" smtClean="0"/>
              <a:t>a network will become self-funded </a:t>
            </a:r>
            <a:r>
              <a:rPr lang="en-US" sz="1400" dirty="0"/>
              <a:t>over </a:t>
            </a:r>
            <a:r>
              <a:rPr lang="en-US" sz="1400" dirty="0" smtClean="0"/>
              <a:t>time.</a:t>
            </a:r>
            <a:endParaRPr lang="en-US" sz="14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2932"/>
          <a:stretch/>
        </p:blipFill>
        <p:spPr>
          <a:xfrm>
            <a:off x="381000" y="1977867"/>
            <a:ext cx="3124200" cy="1603533"/>
          </a:xfrm>
          <a:prstGeom prst="rect">
            <a:avLst/>
          </a:prstGeom>
          <a:ln>
            <a:noFill/>
          </a:ln>
          <a:effectLst>
            <a:outerShdw blurRad="190500" algn="tl" rotWithShape="0">
              <a:srgbClr val="000000">
                <a:alpha val="70000"/>
              </a:srgbClr>
            </a:outerShdw>
          </a:effectLst>
        </p:spPr>
      </p:pic>
      <p:sp>
        <p:nvSpPr>
          <p:cNvPr id="12" name="Rectangle 11"/>
          <p:cNvSpPr/>
          <p:nvPr/>
        </p:nvSpPr>
        <p:spPr>
          <a:xfrm>
            <a:off x="304800" y="2935069"/>
            <a:ext cx="1752600" cy="646331"/>
          </a:xfrm>
          <a:prstGeom prst="rect">
            <a:avLst/>
          </a:prstGeom>
        </p:spPr>
        <p:txBody>
          <a:bodyPr wrap="square">
            <a:spAutoFit/>
          </a:bodyPr>
          <a:lstStyle/>
          <a:p>
            <a:pPr algn="ctr"/>
            <a:r>
              <a:rPr lang="en-US" sz="1200" b="1" dirty="0" smtClean="0">
                <a:solidFill>
                  <a:srgbClr val="FFFF00"/>
                </a:solidFill>
              </a:rPr>
              <a:t>Association of Presbyterian Church Educators</a:t>
            </a:r>
            <a:endParaRPr lang="en-US" sz="1200" b="1" dirty="0">
              <a:solidFill>
                <a:srgbClr val="FFFF00"/>
              </a:solidFill>
            </a:endParaRPr>
          </a:p>
        </p:txBody>
      </p:sp>
      <p:sp>
        <p:nvSpPr>
          <p:cNvPr id="13" name="TextBox 12"/>
          <p:cNvSpPr txBox="1"/>
          <p:nvPr/>
        </p:nvSpPr>
        <p:spPr>
          <a:xfrm>
            <a:off x="4114800" y="1981200"/>
            <a:ext cx="4190999" cy="1661993"/>
          </a:xfrm>
          <a:prstGeom prst="rect">
            <a:avLst/>
          </a:prstGeom>
          <a:noFill/>
        </p:spPr>
        <p:txBody>
          <a:bodyPr wrap="square" rtlCol="0">
            <a:spAutoFit/>
          </a:bodyPr>
          <a:lstStyle/>
          <a:p>
            <a:pPr marL="285750" indent="-285750">
              <a:buClr>
                <a:srgbClr val="FF0000"/>
              </a:buClr>
              <a:buSzPct val="175000"/>
              <a:buFont typeface="Wingdings" panose="05000000000000000000" pitchFamily="2" charset="2"/>
              <a:buChar char="§"/>
            </a:pPr>
            <a:r>
              <a:rPr lang="en-US" b="1" dirty="0" smtClean="0">
                <a:solidFill>
                  <a:srgbClr val="FF0000"/>
                </a:solidFill>
              </a:rPr>
              <a:t>Study Grants</a:t>
            </a:r>
          </a:p>
          <a:p>
            <a:r>
              <a:rPr lang="en-US" sz="1400" dirty="0" smtClean="0"/>
              <a:t>Supports </a:t>
            </a:r>
            <a:r>
              <a:rPr lang="en-US" sz="1400" dirty="0"/>
              <a:t>students (both undergraduate and graduate) who are members of the Presbyterian Church (U.S.A</a:t>
            </a:r>
            <a:r>
              <a:rPr lang="en-US" sz="1400" dirty="0" smtClean="0"/>
              <a:t>.). The purpose is to </a:t>
            </a:r>
            <a:r>
              <a:rPr lang="en-US" sz="1400" dirty="0"/>
              <a:t>enable them to participate </a:t>
            </a:r>
            <a:r>
              <a:rPr lang="en-US" sz="1400" dirty="0" smtClean="0"/>
              <a:t>in “action/reflection</a:t>
            </a:r>
            <a:r>
              <a:rPr lang="en-US" sz="1400" dirty="0"/>
              <a:t>” </a:t>
            </a:r>
            <a:r>
              <a:rPr lang="en-US" sz="1400" dirty="0" smtClean="0"/>
              <a:t>experiences </a:t>
            </a:r>
            <a:r>
              <a:rPr lang="en-US" sz="1400" dirty="0"/>
              <a:t>in this country or </a:t>
            </a:r>
            <a:r>
              <a:rPr lang="en-US" sz="1400" dirty="0" smtClean="0"/>
              <a:t>abroad as </a:t>
            </a:r>
            <a:r>
              <a:rPr lang="en-US" sz="1400" dirty="0"/>
              <a:t>part of the student’s journey in discovering God’s call.</a:t>
            </a:r>
          </a:p>
        </p:txBody>
      </p:sp>
      <p:sp>
        <p:nvSpPr>
          <p:cNvPr id="16" name="TextBox 15"/>
          <p:cNvSpPr txBox="1"/>
          <p:nvPr/>
        </p:nvSpPr>
        <p:spPr>
          <a:xfrm>
            <a:off x="457201" y="4170164"/>
            <a:ext cx="3428999" cy="2154436"/>
          </a:xfrm>
          <a:prstGeom prst="rect">
            <a:avLst/>
          </a:prstGeom>
          <a:noFill/>
        </p:spPr>
        <p:txBody>
          <a:bodyPr wrap="square" rtlCol="0">
            <a:spAutoFit/>
          </a:bodyPr>
          <a:lstStyle/>
          <a:p>
            <a:pPr marL="285750" indent="-285750">
              <a:buClr>
                <a:srgbClr val="FF0000"/>
              </a:buClr>
              <a:buSzPct val="175000"/>
              <a:buFont typeface="Wingdings" panose="05000000000000000000" pitchFamily="2" charset="2"/>
              <a:buChar char="§"/>
            </a:pPr>
            <a:r>
              <a:rPr lang="en-US" b="1" dirty="0" smtClean="0">
                <a:solidFill>
                  <a:srgbClr val="FF0000"/>
                </a:solidFill>
              </a:rPr>
              <a:t>Brotherhood Insurance Partnership</a:t>
            </a:r>
          </a:p>
          <a:p>
            <a:r>
              <a:rPr lang="en-US" sz="1400" dirty="0"/>
              <a:t>P</a:t>
            </a:r>
            <a:r>
              <a:rPr lang="en-US" sz="1400" dirty="0" smtClean="0"/>
              <a:t>rofits </a:t>
            </a:r>
            <a:r>
              <a:rPr lang="en-US" sz="1400" dirty="0"/>
              <a:t>generated by Brotherhood Insurance </a:t>
            </a:r>
            <a:r>
              <a:rPr lang="en-US" sz="1400" dirty="0" smtClean="0"/>
              <a:t>are </a:t>
            </a:r>
            <a:r>
              <a:rPr lang="en-US" sz="1400" dirty="0"/>
              <a:t>given back to the Synod </a:t>
            </a:r>
            <a:r>
              <a:rPr lang="en-US" sz="1400" dirty="0" smtClean="0"/>
              <a:t>and </a:t>
            </a:r>
            <a:r>
              <a:rPr lang="en-US" sz="1400" dirty="0"/>
              <a:t>then shared with those entities that participate in the program. </a:t>
            </a:r>
            <a:r>
              <a:rPr lang="en-US" sz="1400" dirty="0" smtClean="0"/>
              <a:t>In a recent year, nearly $84,000 </a:t>
            </a:r>
            <a:r>
              <a:rPr lang="en-US" sz="1400" dirty="0"/>
              <a:t>was distributed back to </a:t>
            </a:r>
            <a:r>
              <a:rPr lang="en-US" sz="1400" dirty="0" smtClean="0"/>
              <a:t>our churches</a:t>
            </a:r>
            <a:r>
              <a:rPr lang="en-US" sz="1400" dirty="0"/>
              <a:t>, camps and </a:t>
            </a:r>
            <a:r>
              <a:rPr lang="en-US" sz="1400" dirty="0" smtClean="0"/>
              <a:t>presbyteries.</a:t>
            </a:r>
            <a:endParaRPr lang="en-US" sz="1400" dirty="0"/>
          </a:p>
        </p:txBody>
      </p:sp>
      <p:sp>
        <p:nvSpPr>
          <p:cNvPr id="10" name="TextBox 9"/>
          <p:cNvSpPr txBox="1"/>
          <p:nvPr/>
        </p:nvSpPr>
        <p:spPr>
          <a:xfrm>
            <a:off x="8839200" y="6520190"/>
            <a:ext cx="228600" cy="261610"/>
          </a:xfrm>
          <a:prstGeom prst="rect">
            <a:avLst/>
          </a:prstGeom>
          <a:noFill/>
        </p:spPr>
        <p:txBody>
          <a:bodyPr wrap="square" rtlCol="0">
            <a:spAutoFit/>
          </a:bodyPr>
          <a:lstStyle/>
          <a:p>
            <a:r>
              <a:rPr lang="en-US" sz="1100" dirty="0" smtClean="0"/>
              <a:t>6</a:t>
            </a:r>
            <a:endParaRPr lang="en-US" sz="11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882803"/>
            <a:ext cx="3786462" cy="2517997"/>
          </a:xfrm>
          <a:prstGeom prst="rect">
            <a:avLst/>
          </a:prstGeom>
          <a:ln>
            <a:noFill/>
          </a:ln>
          <a:effectLst>
            <a:outerShdw blurRad="190500" algn="tl" rotWithShape="0">
              <a:srgbClr val="000000">
                <a:alpha val="70000"/>
              </a:srgbClr>
            </a:outerShdw>
          </a:effectLst>
        </p:spPr>
      </p:pic>
      <p:sp>
        <p:nvSpPr>
          <p:cNvPr id="14" name="Rectangle 13"/>
          <p:cNvSpPr/>
          <p:nvPr/>
        </p:nvSpPr>
        <p:spPr>
          <a:xfrm>
            <a:off x="6553200" y="6123801"/>
            <a:ext cx="1905000" cy="276999"/>
          </a:xfrm>
          <a:prstGeom prst="rect">
            <a:avLst/>
          </a:prstGeom>
        </p:spPr>
        <p:txBody>
          <a:bodyPr wrap="square">
            <a:spAutoFit/>
          </a:bodyPr>
          <a:lstStyle/>
          <a:p>
            <a:pPr algn="ctr"/>
            <a:r>
              <a:rPr lang="en-US" sz="1200" b="1" dirty="0" smtClean="0">
                <a:solidFill>
                  <a:srgbClr val="FFFF00"/>
                </a:solidFill>
              </a:rPr>
              <a:t>West Virginia University</a:t>
            </a:r>
            <a:endParaRPr lang="en-US" sz="1200" b="1" dirty="0">
              <a:solidFill>
                <a:srgbClr val="FFFF0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1626724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6400800" cy="2031325"/>
          </a:xfrm>
          <a:prstGeom prst="rect">
            <a:avLst/>
          </a:prstGeom>
          <a:noFill/>
        </p:spPr>
        <p:txBody>
          <a:bodyPr wrap="square" rtlCol="0">
            <a:spAutoFit/>
          </a:bodyPr>
          <a:lstStyle/>
          <a:p>
            <a:r>
              <a:rPr lang="en-US" sz="2400" b="1" dirty="0" smtClean="0"/>
              <a:t>Making a difference</a:t>
            </a:r>
          </a:p>
          <a:p>
            <a:endParaRPr lang="en-US" sz="1400" dirty="0"/>
          </a:p>
          <a:p>
            <a:pPr marL="285750" indent="-285750">
              <a:buClr>
                <a:srgbClr val="FF0000"/>
              </a:buClr>
              <a:buSzPct val="175000"/>
              <a:buFont typeface="Wingdings" panose="05000000000000000000" pitchFamily="2" charset="2"/>
              <a:buChar char="§"/>
            </a:pPr>
            <a:r>
              <a:rPr lang="en-US" b="1" dirty="0" smtClean="0">
                <a:solidFill>
                  <a:srgbClr val="FF0000"/>
                </a:solidFill>
              </a:rPr>
              <a:t>Self-Development of People</a:t>
            </a:r>
          </a:p>
          <a:p>
            <a:r>
              <a:rPr lang="en-US" sz="1400" dirty="0" smtClean="0"/>
              <a:t>A ministry </a:t>
            </a:r>
            <a:r>
              <a:rPr lang="en-US" sz="1400" dirty="0"/>
              <a:t>that affirms God’s concern for humankind. </a:t>
            </a:r>
            <a:r>
              <a:rPr lang="en-US" sz="1400" dirty="0" smtClean="0"/>
              <a:t>United </a:t>
            </a:r>
            <a:r>
              <a:rPr lang="en-US" sz="1400" dirty="0"/>
              <a:t>in faith and action through sharing, confronting and </a:t>
            </a:r>
            <a:r>
              <a:rPr lang="en-US" sz="1400" dirty="0" smtClean="0"/>
              <a:t>enabling, SDOP includes Presbyterians </a:t>
            </a:r>
            <a:r>
              <a:rPr lang="en-US" sz="1400" dirty="0"/>
              <a:t>and ecumenical partners dissatisfied with poverty and </a:t>
            </a:r>
            <a:r>
              <a:rPr lang="en-US" sz="1400" dirty="0" smtClean="0"/>
              <a:t>oppression. The </a:t>
            </a:r>
            <a:r>
              <a:rPr lang="en-US" sz="1400" dirty="0"/>
              <a:t>committee has handed out over $600,000 to worthy organizations </a:t>
            </a:r>
            <a:r>
              <a:rPr lang="en-US" sz="1400" dirty="0" smtClean="0"/>
              <a:t>in </a:t>
            </a:r>
            <a:r>
              <a:rPr lang="en-US" sz="1400" dirty="0"/>
              <a:t>the last 10 years and as much as $75,000 in a given year.</a:t>
            </a:r>
          </a:p>
        </p:txBody>
      </p:sp>
      <p:sp>
        <p:nvSpPr>
          <p:cNvPr id="9" name="TextBox 8"/>
          <p:cNvSpPr txBox="1"/>
          <p:nvPr/>
        </p:nvSpPr>
        <p:spPr>
          <a:xfrm>
            <a:off x="4513385" y="2362200"/>
            <a:ext cx="3716215" cy="1938992"/>
          </a:xfrm>
          <a:prstGeom prst="rect">
            <a:avLst/>
          </a:prstGeom>
          <a:noFill/>
        </p:spPr>
        <p:txBody>
          <a:bodyPr wrap="square" rtlCol="0">
            <a:spAutoFit/>
          </a:bodyPr>
          <a:lstStyle/>
          <a:p>
            <a:pPr marL="285750" indent="-285750">
              <a:buClr>
                <a:srgbClr val="FF0000"/>
              </a:buClr>
              <a:buSzPct val="175000"/>
              <a:buFont typeface="Wingdings" panose="05000000000000000000" pitchFamily="2" charset="2"/>
              <a:buChar char="§"/>
            </a:pPr>
            <a:r>
              <a:rPr lang="en-US" b="1" dirty="0" smtClean="0">
                <a:solidFill>
                  <a:srgbClr val="FF0000"/>
                </a:solidFill>
              </a:rPr>
              <a:t>Small Church Leadership Development</a:t>
            </a:r>
          </a:p>
          <a:p>
            <a:r>
              <a:rPr lang="en-US" sz="1400" dirty="0"/>
              <a:t>F</a:t>
            </a:r>
            <a:r>
              <a:rPr lang="en-US" sz="1400" dirty="0" smtClean="0"/>
              <a:t>unds are provided to our </a:t>
            </a:r>
            <a:r>
              <a:rPr lang="en-US" sz="1400" dirty="0"/>
              <a:t>presbyteries </a:t>
            </a:r>
            <a:r>
              <a:rPr lang="en-US" sz="1400" dirty="0" smtClean="0"/>
              <a:t>to distribute to their </a:t>
            </a:r>
            <a:r>
              <a:rPr lang="en-US" sz="1400" dirty="0"/>
              <a:t>smaller congregations </a:t>
            </a:r>
            <a:r>
              <a:rPr lang="en-US" sz="1400" dirty="0" smtClean="0"/>
              <a:t>(membership of 151 or less) for the training of clergy </a:t>
            </a:r>
            <a:r>
              <a:rPr lang="en-US" sz="1400" dirty="0"/>
              <a:t>and lay leadership. </a:t>
            </a:r>
            <a:r>
              <a:rPr lang="en-US" sz="1400" dirty="0" smtClean="0"/>
              <a:t>Recently, </a:t>
            </a:r>
            <a:r>
              <a:rPr lang="en-US" sz="1400" dirty="0"/>
              <a:t>the Synod distributed </a:t>
            </a:r>
            <a:r>
              <a:rPr lang="en-US" sz="1400" dirty="0" smtClean="0"/>
              <a:t>$</a:t>
            </a:r>
            <a:r>
              <a:rPr lang="en-US" sz="1400" dirty="0"/>
              <a:t>32,000 to its </a:t>
            </a:r>
            <a:r>
              <a:rPr lang="en-US" sz="1400" dirty="0" smtClean="0"/>
              <a:t>presbyteries</a:t>
            </a:r>
            <a:r>
              <a:rPr lang="en-US" sz="1400" dirty="0"/>
              <a:t> </a:t>
            </a:r>
            <a:r>
              <a:rPr lang="en-US" sz="1400" dirty="0" smtClean="0"/>
              <a:t>for this purpose.</a:t>
            </a:r>
            <a:endParaRPr lang="en-US" sz="14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4307"/>
          <a:stretch/>
        </p:blipFill>
        <p:spPr>
          <a:xfrm>
            <a:off x="4419600" y="4415135"/>
            <a:ext cx="3886200" cy="2206202"/>
          </a:xfrm>
          <a:prstGeom prst="rect">
            <a:avLst/>
          </a:prstGeom>
          <a:ln>
            <a:noFill/>
          </a:ln>
          <a:effectLst>
            <a:outerShdw blurRad="190500" algn="tl" rotWithShape="0">
              <a:srgbClr val="000000">
                <a:alpha val="70000"/>
              </a:srgbClr>
            </a:outerShdw>
          </a:effectLst>
        </p:spPr>
      </p:pic>
      <p:sp>
        <p:nvSpPr>
          <p:cNvPr id="11" name="Rectangle 10"/>
          <p:cNvSpPr/>
          <p:nvPr/>
        </p:nvSpPr>
        <p:spPr>
          <a:xfrm>
            <a:off x="4428393" y="6167735"/>
            <a:ext cx="1667607" cy="461665"/>
          </a:xfrm>
          <a:prstGeom prst="rect">
            <a:avLst/>
          </a:prstGeom>
        </p:spPr>
        <p:txBody>
          <a:bodyPr wrap="square">
            <a:spAutoFit/>
          </a:bodyPr>
          <a:lstStyle/>
          <a:p>
            <a:pPr algn="ctr"/>
            <a:r>
              <a:rPr lang="en-US" sz="1200" b="1" dirty="0" smtClean="0">
                <a:solidFill>
                  <a:srgbClr val="FFFF00"/>
                </a:solidFill>
              </a:rPr>
              <a:t>West Virginia’s Small Church Conference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731"/>
          <a:stretch/>
        </p:blipFill>
        <p:spPr>
          <a:xfrm>
            <a:off x="304799" y="2438400"/>
            <a:ext cx="3370385" cy="2433484"/>
          </a:xfrm>
          <a:prstGeom prst="rect">
            <a:avLst/>
          </a:prstGeom>
          <a:ln>
            <a:noFill/>
          </a:ln>
          <a:effectLst>
            <a:outerShdw blurRad="190500" algn="tl" rotWithShape="0">
              <a:srgbClr val="000000">
                <a:alpha val="70000"/>
              </a:srgbClr>
            </a:outerShdw>
          </a:effectLst>
        </p:spPr>
      </p:pic>
      <p:sp>
        <p:nvSpPr>
          <p:cNvPr id="16" name="Rectangle 15"/>
          <p:cNvSpPr/>
          <p:nvPr/>
        </p:nvSpPr>
        <p:spPr>
          <a:xfrm>
            <a:off x="228600" y="4414684"/>
            <a:ext cx="2209800" cy="461665"/>
          </a:xfrm>
          <a:prstGeom prst="rect">
            <a:avLst/>
          </a:prstGeom>
        </p:spPr>
        <p:txBody>
          <a:bodyPr wrap="square">
            <a:spAutoFit/>
          </a:bodyPr>
          <a:lstStyle/>
          <a:p>
            <a:pPr algn="ctr"/>
            <a:r>
              <a:rPr lang="en-US" sz="1200" b="1" dirty="0" smtClean="0">
                <a:solidFill>
                  <a:srgbClr val="FFFF00"/>
                </a:solidFill>
              </a:rPr>
              <a:t>Women Empowered for Entrepreneurial Excellence</a:t>
            </a:r>
          </a:p>
        </p:txBody>
      </p:sp>
      <p:sp>
        <p:nvSpPr>
          <p:cNvPr id="10" name="TextBox 9"/>
          <p:cNvSpPr txBox="1"/>
          <p:nvPr/>
        </p:nvSpPr>
        <p:spPr>
          <a:xfrm>
            <a:off x="8839200" y="6520190"/>
            <a:ext cx="228600" cy="261610"/>
          </a:xfrm>
          <a:prstGeom prst="rect">
            <a:avLst/>
          </a:prstGeom>
          <a:noFill/>
        </p:spPr>
        <p:txBody>
          <a:bodyPr wrap="square" rtlCol="0">
            <a:spAutoFit/>
          </a:bodyPr>
          <a:lstStyle/>
          <a:p>
            <a:r>
              <a:rPr lang="en-US" sz="1100" dirty="0" smtClean="0"/>
              <a:t>7</a:t>
            </a:r>
            <a:endParaRPr lang="en-US" sz="11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3123431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6934200" cy="2616101"/>
          </a:xfrm>
          <a:prstGeom prst="rect">
            <a:avLst/>
          </a:prstGeom>
          <a:noFill/>
        </p:spPr>
        <p:txBody>
          <a:bodyPr wrap="square" rtlCol="0">
            <a:spAutoFit/>
          </a:bodyPr>
          <a:lstStyle/>
          <a:p>
            <a:r>
              <a:rPr lang="en-US" sz="2400" b="1" dirty="0" smtClean="0"/>
              <a:t>Being more</a:t>
            </a:r>
          </a:p>
          <a:p>
            <a:endParaRPr lang="en-US" sz="1400" dirty="0" smtClean="0"/>
          </a:p>
          <a:p>
            <a:r>
              <a:rPr lang="en-US" sz="1400" dirty="0"/>
              <a:t>Reaching out to the world is at the core of the gospel and is a significant commitment of the </a:t>
            </a:r>
            <a:r>
              <a:rPr lang="en-US" sz="1400" dirty="0" smtClean="0"/>
              <a:t>Synod’s </a:t>
            </a:r>
            <a:r>
              <a:rPr lang="en-US" sz="1400" dirty="0"/>
              <a:t>presbyteries and congregations</a:t>
            </a:r>
            <a:r>
              <a:rPr lang="en-US" sz="1400" dirty="0" smtClean="0"/>
              <a:t>, which have </a:t>
            </a:r>
            <a:r>
              <a:rPr lang="en-US" sz="1400" dirty="0"/>
              <a:t>relationships and partnerships </a:t>
            </a:r>
            <a:r>
              <a:rPr lang="en-US" sz="1400" dirty="0" smtClean="0"/>
              <a:t>all over </a:t>
            </a:r>
            <a:r>
              <a:rPr lang="en-US" sz="1400" dirty="0"/>
              <a:t>of the </a:t>
            </a:r>
            <a:r>
              <a:rPr lang="en-US" sz="1400" dirty="0" smtClean="0"/>
              <a:t>world.</a:t>
            </a:r>
          </a:p>
          <a:p>
            <a:endParaRPr lang="en-US" sz="1400" dirty="0"/>
          </a:p>
          <a:p>
            <a:r>
              <a:rPr lang="en-US" sz="1400" dirty="0"/>
              <a:t>As just one </a:t>
            </a:r>
            <a:r>
              <a:rPr lang="en-US" sz="1400" dirty="0" smtClean="0"/>
              <a:t>example, a Synod grant helped support a six-month stay of a preacher in Rwanda who strengthened the bond between church and presbytery. </a:t>
            </a:r>
            <a:r>
              <a:rPr lang="en-US" sz="1400" dirty="0"/>
              <a:t>Grants have assisted mission travel for many groups within the </a:t>
            </a:r>
            <a:r>
              <a:rPr lang="en-US" sz="1400" dirty="0" smtClean="0"/>
              <a:t>Synod that </a:t>
            </a:r>
            <a:r>
              <a:rPr lang="en-US" sz="1400" dirty="0"/>
              <a:t>have been called to build partnerships with Christians in Africa, Central </a:t>
            </a:r>
            <a:r>
              <a:rPr lang="en-US" sz="1400" dirty="0" smtClean="0"/>
              <a:t>America </a:t>
            </a:r>
            <a:r>
              <a:rPr lang="en-US" sz="1400" dirty="0"/>
              <a:t>and the Middle East, as well as in the United States</a:t>
            </a:r>
            <a:endParaRPr lang="en-US" sz="1400" dirty="0" smtClean="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00"/>
            <a:ext cx="3861175" cy="2174506"/>
          </a:xfrm>
          <a:prstGeom prst="rect">
            <a:avLst/>
          </a:prstGeom>
          <a:ln>
            <a:noFill/>
          </a:ln>
          <a:effectLst>
            <a:outerShdw blurRad="190500" algn="tl" rotWithShape="0">
              <a:srgbClr val="000000">
                <a:alpha val="70000"/>
              </a:srgbClr>
            </a:outerShdw>
          </a:effectLst>
        </p:spPr>
      </p:pic>
      <p:sp>
        <p:nvSpPr>
          <p:cNvPr id="10" name="Rectangle 9"/>
          <p:cNvSpPr/>
          <p:nvPr/>
        </p:nvSpPr>
        <p:spPr>
          <a:xfrm>
            <a:off x="914401" y="6469507"/>
            <a:ext cx="3124200" cy="276999"/>
          </a:xfrm>
          <a:prstGeom prst="rect">
            <a:avLst/>
          </a:prstGeom>
        </p:spPr>
        <p:txBody>
          <a:bodyPr wrap="square">
            <a:spAutoFit/>
          </a:bodyPr>
          <a:lstStyle/>
          <a:p>
            <a:pPr algn="ctr"/>
            <a:r>
              <a:rPr lang="en-US" sz="1200" b="1" dirty="0" smtClean="0">
                <a:solidFill>
                  <a:srgbClr val="FFFF00"/>
                </a:solidFill>
              </a:rPr>
              <a:t>Lehigh Presbytery in Point Pleasant, N.J.</a:t>
            </a:r>
            <a:endParaRPr lang="en-US" sz="1200" b="1" dirty="0">
              <a:solidFill>
                <a:srgbClr val="FFFF00"/>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4927"/>
          <a:stretch/>
        </p:blipFill>
        <p:spPr>
          <a:xfrm>
            <a:off x="4343400" y="3991897"/>
            <a:ext cx="4343400" cy="2764720"/>
          </a:xfrm>
          <a:prstGeom prst="rect">
            <a:avLst/>
          </a:prstGeom>
          <a:ln>
            <a:noFill/>
          </a:ln>
          <a:effectLst>
            <a:outerShdw blurRad="190500" algn="tl" rotWithShape="0">
              <a:srgbClr val="000000">
                <a:alpha val="70000"/>
              </a:srgbClr>
            </a:outerShdw>
          </a:effectLst>
        </p:spPr>
      </p:pic>
      <p:sp>
        <p:nvSpPr>
          <p:cNvPr id="17" name="Rectangle 16"/>
          <p:cNvSpPr/>
          <p:nvPr/>
        </p:nvSpPr>
        <p:spPr>
          <a:xfrm>
            <a:off x="4311445" y="3957935"/>
            <a:ext cx="2165555" cy="461665"/>
          </a:xfrm>
          <a:prstGeom prst="rect">
            <a:avLst/>
          </a:prstGeom>
        </p:spPr>
        <p:txBody>
          <a:bodyPr wrap="square">
            <a:spAutoFit/>
          </a:bodyPr>
          <a:lstStyle/>
          <a:p>
            <a:pPr algn="ctr"/>
            <a:r>
              <a:rPr lang="en-US" sz="1200" b="1" dirty="0" smtClean="0">
                <a:solidFill>
                  <a:srgbClr val="FFFF00"/>
                </a:solidFill>
              </a:rPr>
              <a:t>Presbytery of </a:t>
            </a:r>
            <a:r>
              <a:rPr lang="en-US" sz="1200" b="1" dirty="0" err="1" smtClean="0">
                <a:solidFill>
                  <a:srgbClr val="FFFF00"/>
                </a:solidFill>
              </a:rPr>
              <a:t>Kiskiminetas</a:t>
            </a:r>
            <a:r>
              <a:rPr lang="en-US" sz="1200" b="1" dirty="0" smtClean="0">
                <a:solidFill>
                  <a:srgbClr val="FFFF00"/>
                </a:solidFill>
              </a:rPr>
              <a:t> in Rwanda, Africa</a:t>
            </a:r>
          </a:p>
        </p:txBody>
      </p:sp>
      <p:sp>
        <p:nvSpPr>
          <p:cNvPr id="15" name="TextBox 14"/>
          <p:cNvSpPr txBox="1"/>
          <p:nvPr/>
        </p:nvSpPr>
        <p:spPr>
          <a:xfrm>
            <a:off x="8839200" y="6520190"/>
            <a:ext cx="228600" cy="261610"/>
          </a:xfrm>
          <a:prstGeom prst="rect">
            <a:avLst/>
          </a:prstGeom>
          <a:noFill/>
        </p:spPr>
        <p:txBody>
          <a:bodyPr wrap="square" rtlCol="0">
            <a:spAutoFit/>
          </a:bodyPr>
          <a:lstStyle/>
          <a:p>
            <a:r>
              <a:rPr lang="en-US" sz="1100" dirty="0" smtClean="0"/>
              <a:t>8</a:t>
            </a:r>
            <a:endParaRPr lang="en-US" sz="1100" dirty="0"/>
          </a:p>
        </p:txBody>
      </p:sp>
      <p:pic>
        <p:nvPicPr>
          <p:cNvPr id="2" name="Picture 1"/>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425" t="19052" r="7895" b="8733"/>
          <a:stretch/>
        </p:blipFill>
        <p:spPr>
          <a:xfrm>
            <a:off x="864889" y="2895600"/>
            <a:ext cx="2436196" cy="1557992"/>
          </a:xfrm>
          <a:prstGeom prst="rect">
            <a:avLst/>
          </a:prstGeom>
          <a:ln>
            <a:noFill/>
          </a:ln>
          <a:effectLst>
            <a:outerShdw blurRad="190500" algn="tl" rotWithShape="0">
              <a:srgbClr val="000000">
                <a:alpha val="70000"/>
              </a:srgbClr>
            </a:outerShdw>
          </a:effectLst>
        </p:spPr>
      </p:pic>
      <p:sp>
        <p:nvSpPr>
          <p:cNvPr id="12" name="Rectangle 11"/>
          <p:cNvSpPr/>
          <p:nvPr/>
        </p:nvSpPr>
        <p:spPr>
          <a:xfrm>
            <a:off x="774195" y="3996392"/>
            <a:ext cx="1752600" cy="461665"/>
          </a:xfrm>
          <a:prstGeom prst="rect">
            <a:avLst/>
          </a:prstGeom>
        </p:spPr>
        <p:txBody>
          <a:bodyPr wrap="square">
            <a:spAutoFit/>
          </a:bodyPr>
          <a:lstStyle/>
          <a:p>
            <a:pPr algn="ctr"/>
            <a:r>
              <a:rPr lang="en-US" sz="1200" b="1" dirty="0" smtClean="0">
                <a:solidFill>
                  <a:srgbClr val="FFFF00"/>
                </a:solidFill>
              </a:rPr>
              <a:t>Presbytery of Carlisle in Honduras</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4239226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7086600" cy="3046988"/>
          </a:xfrm>
          <a:prstGeom prst="rect">
            <a:avLst/>
          </a:prstGeom>
          <a:noFill/>
        </p:spPr>
        <p:txBody>
          <a:bodyPr wrap="square" rtlCol="0">
            <a:spAutoFit/>
          </a:bodyPr>
          <a:lstStyle/>
          <a:p>
            <a:r>
              <a:rPr lang="en-US" sz="2400" b="1" dirty="0" smtClean="0"/>
              <a:t>Coming together</a:t>
            </a:r>
          </a:p>
          <a:p>
            <a:endParaRPr lang="en-US" sz="1400" dirty="0" smtClean="0"/>
          </a:p>
          <a:p>
            <a:r>
              <a:rPr lang="en-US" sz="1400" dirty="0" smtClean="0"/>
              <a:t>The Synod </a:t>
            </a:r>
            <a:r>
              <a:rPr lang="en-US" sz="1400" dirty="0"/>
              <a:t>of the Trinity, its presbyteries and churches are committed to being involved in conversations that bring to light civil and social issues that plague our world today. </a:t>
            </a:r>
            <a:r>
              <a:rPr lang="en-US" sz="1400"/>
              <a:t>W</a:t>
            </a:r>
            <a:r>
              <a:rPr lang="en-US" sz="1400" smtClean="0"/>
              <a:t>e </a:t>
            </a:r>
            <a:r>
              <a:rPr lang="en-US" sz="1400"/>
              <a:t>pray that raising awareness with a push </a:t>
            </a:r>
            <a:r>
              <a:rPr lang="en-US" sz="1400" smtClean="0"/>
              <a:t>toward </a:t>
            </a:r>
            <a:r>
              <a:rPr lang="en-US" sz="1400"/>
              <a:t>action will make a difference for Christ in our local communities and </a:t>
            </a:r>
            <a:r>
              <a:rPr lang="en-US" sz="1400" smtClean="0"/>
              <a:t>beyond.</a:t>
            </a:r>
            <a:endParaRPr lang="en-US" sz="1400" dirty="0"/>
          </a:p>
          <a:p>
            <a:endParaRPr lang="en-US" sz="1400" dirty="0" smtClean="0"/>
          </a:p>
          <a:p>
            <a:r>
              <a:rPr lang="en-US" sz="1400" dirty="0" smtClean="0"/>
              <a:t>At a Synod Assembly meeting, prayer and conversations centered around the shooting deaths of nine people at a Bible study in a Methodist church in Charleston, S.C. A congregation within our bounds created a remembrance to the lives lost during one of the world’s most deadliest acts of war – the bombing of two Japanese cities that resulted in the deaths of 120,000 people. We as a region continue to gather, talk and look to the future for </a:t>
            </a:r>
            <a:r>
              <a:rPr lang="en-US" sz="1400" dirty="0"/>
              <a:t>ways that lead to </a:t>
            </a:r>
            <a:r>
              <a:rPr lang="en-US" sz="1400" dirty="0" smtClean="0"/>
              <a:t>action and </a:t>
            </a:r>
            <a:r>
              <a:rPr lang="en-US" sz="1400" dirty="0"/>
              <a:t>living </a:t>
            </a:r>
            <a:r>
              <a:rPr lang="en-US" sz="1400" dirty="0" smtClean="0"/>
              <a:t>in faith.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45" y="3634409"/>
            <a:ext cx="4539755" cy="3147391"/>
          </a:xfrm>
          <a:prstGeom prst="rect">
            <a:avLst/>
          </a:prstGeom>
          <a:ln>
            <a:noFill/>
          </a:ln>
          <a:effectLst>
            <a:outerShdw blurRad="190500" algn="tl" rotWithShape="0">
              <a:srgbClr val="000000">
                <a:alpha val="70000"/>
              </a:srgbClr>
            </a:outerShdw>
          </a:effectLst>
        </p:spPr>
      </p:pic>
      <p:sp>
        <p:nvSpPr>
          <p:cNvPr id="15" name="Rectangle 14"/>
          <p:cNvSpPr/>
          <p:nvPr/>
        </p:nvSpPr>
        <p:spPr>
          <a:xfrm>
            <a:off x="67406" y="6320135"/>
            <a:ext cx="2643809" cy="461665"/>
          </a:xfrm>
          <a:prstGeom prst="rect">
            <a:avLst/>
          </a:prstGeom>
        </p:spPr>
        <p:txBody>
          <a:bodyPr wrap="square">
            <a:spAutoFit/>
          </a:bodyPr>
          <a:lstStyle/>
          <a:p>
            <a:pPr algn="ctr"/>
            <a:r>
              <a:rPr lang="en-US" sz="1200" b="1" dirty="0" smtClean="0">
                <a:solidFill>
                  <a:srgbClr val="FFFF00"/>
                </a:solidFill>
              </a:rPr>
              <a:t>Walk for Peace &amp; Unity by Williamsport Presbyterian Church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962400"/>
            <a:ext cx="4165600" cy="2343150"/>
          </a:xfrm>
          <a:prstGeom prst="rect">
            <a:avLst/>
          </a:prstGeom>
          <a:ln>
            <a:noFill/>
          </a:ln>
          <a:effectLst>
            <a:outerShdw blurRad="190500" algn="tl" rotWithShape="0">
              <a:srgbClr val="000000">
                <a:alpha val="70000"/>
              </a:srgbClr>
            </a:outerShdw>
          </a:effectLst>
        </p:spPr>
      </p:pic>
      <p:sp>
        <p:nvSpPr>
          <p:cNvPr id="18" name="Rectangle 17"/>
          <p:cNvSpPr/>
          <p:nvPr/>
        </p:nvSpPr>
        <p:spPr>
          <a:xfrm>
            <a:off x="4800600" y="5863144"/>
            <a:ext cx="2743200" cy="461665"/>
          </a:xfrm>
          <a:prstGeom prst="rect">
            <a:avLst/>
          </a:prstGeom>
        </p:spPr>
        <p:txBody>
          <a:bodyPr wrap="square">
            <a:spAutoFit/>
          </a:bodyPr>
          <a:lstStyle/>
          <a:p>
            <a:pPr algn="ctr"/>
            <a:r>
              <a:rPr lang="en-US" sz="1200" b="1" dirty="0" smtClean="0">
                <a:solidFill>
                  <a:srgbClr val="FFFF00"/>
                </a:solidFill>
              </a:rPr>
              <a:t>Hiroshima/Nagasaki Remembrance</a:t>
            </a:r>
          </a:p>
          <a:p>
            <a:pPr algn="ctr"/>
            <a:r>
              <a:rPr lang="en-US" sz="1200" b="1" dirty="0" smtClean="0">
                <a:solidFill>
                  <a:srgbClr val="FFFF00"/>
                </a:solidFill>
              </a:rPr>
              <a:t>Market Square PC in Harrisburg, PA</a:t>
            </a:r>
          </a:p>
        </p:txBody>
      </p:sp>
      <p:sp>
        <p:nvSpPr>
          <p:cNvPr id="8" name="TextBox 7"/>
          <p:cNvSpPr txBox="1"/>
          <p:nvPr/>
        </p:nvSpPr>
        <p:spPr>
          <a:xfrm>
            <a:off x="8839200" y="6520190"/>
            <a:ext cx="228600" cy="261610"/>
          </a:xfrm>
          <a:prstGeom prst="rect">
            <a:avLst/>
          </a:prstGeom>
          <a:noFill/>
        </p:spPr>
        <p:txBody>
          <a:bodyPr wrap="square" rtlCol="0">
            <a:spAutoFit/>
          </a:bodyPr>
          <a:lstStyle/>
          <a:p>
            <a:r>
              <a:rPr lang="en-US" sz="1100" dirty="0" smtClean="0"/>
              <a:t>9</a:t>
            </a:r>
            <a:endParaRPr lang="en-US" sz="11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1393045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1545</TotalTime>
  <Words>1443</Words>
  <Application>Microsoft Office PowerPoint</Application>
  <PresentationFormat>On-screen Show (4:3)</PresentationFormat>
  <Paragraphs>217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Slipstream</vt:lpstr>
      <vt:lpstr>Synod of the Trinity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Synod of the Trinity</dc:title>
  <dc:creator>Michael Givler</dc:creator>
  <cp:lastModifiedBy>Michael Givler</cp:lastModifiedBy>
  <cp:revision>337</cp:revision>
  <cp:lastPrinted>2015-11-12T19:10:16Z</cp:lastPrinted>
  <dcterms:created xsi:type="dcterms:W3CDTF">2015-09-15T17:32:21Z</dcterms:created>
  <dcterms:modified xsi:type="dcterms:W3CDTF">2016-04-28T14:22:29Z</dcterms:modified>
</cp:coreProperties>
</file>