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7" r:id="rId3"/>
    <p:sldId id="271" r:id="rId4"/>
    <p:sldId id="258" r:id="rId5"/>
    <p:sldId id="272" r:id="rId6"/>
    <p:sldId id="259" r:id="rId7"/>
    <p:sldId id="260" r:id="rId8"/>
    <p:sldId id="261" r:id="rId9"/>
    <p:sldId id="264" r:id="rId10"/>
    <p:sldId id="262" r:id="rId11"/>
    <p:sldId id="263" r:id="rId12"/>
    <p:sldId id="265" r:id="rId13"/>
    <p:sldId id="268" r:id="rId14"/>
    <p:sldId id="267" r:id="rId1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E2C"/>
    <a:srgbClr val="407E32"/>
    <a:srgbClr val="478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8" d="100"/>
          <a:sy n="98" d="100"/>
        </p:scale>
        <p:origin x="1608" y="78"/>
      </p:cViewPr>
      <p:guideLst>
        <p:guide orient="horz" pos="2160"/>
        <p:guide pos="2880"/>
      </p:guideLst>
    </p:cSldViewPr>
  </p:slideViewPr>
  <p:notesTextViewPr>
    <p:cViewPr>
      <p:scale>
        <a:sx n="1" d="1"/>
        <a:sy n="1" d="1"/>
      </p:scale>
      <p:origin x="0" y="0"/>
    </p:cViewPr>
  </p:notesTextViewPr>
  <p:sorterViewPr>
    <p:cViewPr>
      <p:scale>
        <a:sx n="100" d="100"/>
        <a:sy n="100" d="100"/>
      </p:scale>
      <p:origin x="0" y="20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Givler" userId="850b846a-a52a-4240-bb2c-336e46adb952" providerId="ADAL" clId="{318922D8-FD9D-4505-A4CC-C574F468766E}"/>
    <pc:docChg chg="modSld">
      <pc:chgData name="Michael Givler" userId="850b846a-a52a-4240-bb2c-336e46adb952" providerId="ADAL" clId="{318922D8-FD9D-4505-A4CC-C574F468766E}" dt="2026-01-22T14:49:43.630" v="25" actId="20577"/>
      <pc:docMkLst>
        <pc:docMk/>
      </pc:docMkLst>
      <pc:sldChg chg="modSp mod">
        <pc:chgData name="Michael Givler" userId="850b846a-a52a-4240-bb2c-336e46adb952" providerId="ADAL" clId="{318922D8-FD9D-4505-A4CC-C574F468766E}" dt="2026-01-22T14:43:55.035" v="22" actId="20577"/>
        <pc:sldMkLst>
          <pc:docMk/>
          <pc:sldMk cId="1131760412" sldId="257"/>
        </pc:sldMkLst>
        <pc:spChg chg="mod">
          <ac:chgData name="Michael Givler" userId="850b846a-a52a-4240-bb2c-336e46adb952" providerId="ADAL" clId="{318922D8-FD9D-4505-A4CC-C574F468766E}" dt="2026-01-22T14:43:55.035" v="22" actId="20577"/>
          <ac:spMkLst>
            <pc:docMk/>
            <pc:sldMk cId="1131760412" sldId="257"/>
            <ac:spMk id="4" creationId="{00000000-0000-0000-0000-000000000000}"/>
          </ac:spMkLst>
        </pc:spChg>
      </pc:sldChg>
      <pc:sldChg chg="modSp mod">
        <pc:chgData name="Michael Givler" userId="850b846a-a52a-4240-bb2c-336e46adb952" providerId="ADAL" clId="{318922D8-FD9D-4505-A4CC-C574F468766E}" dt="2026-01-22T14:49:43.630" v="25" actId="20577"/>
        <pc:sldMkLst>
          <pc:docMk/>
          <pc:sldMk cId="212653663" sldId="260"/>
        </pc:sldMkLst>
        <pc:spChg chg="mod">
          <ac:chgData name="Michael Givler" userId="850b846a-a52a-4240-bb2c-336e46adb952" providerId="ADAL" clId="{318922D8-FD9D-4505-A4CC-C574F468766E}" dt="2026-01-22T14:49:43.630" v="25" actId="20577"/>
          <ac:spMkLst>
            <pc:docMk/>
            <pc:sldMk cId="212653663" sldId="260"/>
            <ac:spMk id="4" creationId="{00000000-0000-0000-0000-000000000000}"/>
          </ac:spMkLst>
        </pc:spChg>
      </pc:sldChg>
      <pc:sldChg chg="modSp mod">
        <pc:chgData name="Michael Givler" userId="850b846a-a52a-4240-bb2c-336e46adb952" providerId="ADAL" clId="{318922D8-FD9D-4505-A4CC-C574F468766E}" dt="2026-01-22T14:46:18.808" v="23" actId="255"/>
        <pc:sldMkLst>
          <pc:docMk/>
          <pc:sldMk cId="2496548717" sldId="272"/>
        </pc:sldMkLst>
        <pc:spChg chg="mod">
          <ac:chgData name="Michael Givler" userId="850b846a-a52a-4240-bb2c-336e46adb952" providerId="ADAL" clId="{318922D8-FD9D-4505-A4CC-C574F468766E}" dt="2026-01-22T14:46:18.808" v="23" actId="255"/>
          <ac:spMkLst>
            <pc:docMk/>
            <pc:sldMk cId="2496548717" sldId="272"/>
            <ac:spMk id="4" creationId="{D8C7CA25-37C7-5BF2-8C9A-DF5C0CC6EF1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CAFC4-80AB-481E-9930-C01A5F527E7F}" type="doc">
      <dgm:prSet loTypeId="urn:microsoft.com/office/officeart/2008/layout/HexagonCluster" loCatId="picture" qsTypeId="urn:microsoft.com/office/officeart/2005/8/quickstyle/simple1" qsCatId="simple" csTypeId="urn:microsoft.com/office/officeart/2005/8/colors/accent1_2" csCatId="accent1"/>
      <dgm:spPr/>
    </dgm:pt>
    <dgm:pt modelId="{0A5D45D3-CD2D-4664-8917-FB36A45EC909}" type="pres">
      <dgm:prSet presAssocID="{8E5CAFC4-80AB-481E-9930-C01A5F527E7F}" presName="Name0" presStyleCnt="0">
        <dgm:presLayoutVars>
          <dgm:chMax val="21"/>
          <dgm:chPref val="21"/>
        </dgm:presLayoutVars>
      </dgm:prSet>
      <dgm:spPr/>
    </dgm:pt>
  </dgm:ptLst>
  <dgm:cxnLst>
    <dgm:cxn modelId="{790A8D09-AC3A-446D-908B-BB334C1A58BF}" type="presOf" srcId="{8E5CAFC4-80AB-481E-9930-C01A5F527E7F}" destId="{0A5D45D3-CD2D-4664-8917-FB36A45EC909}"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676EEB-6E82-4C3D-A70F-B216616E6E3D}"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676EEB-6E82-4C3D-A70F-B216616E6E3D}"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676EEB-6E82-4C3D-A70F-B216616E6E3D}"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676EEB-6E82-4C3D-A70F-B216616E6E3D}"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76EEB-6E82-4C3D-A70F-B216616E6E3D}" type="datetimeFigureOut">
              <a:rPr lang="en-US" smtClean="0"/>
              <a:t>1/22/2026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676EEB-6E82-4C3D-A70F-B216616E6E3D}" type="datetimeFigureOut">
              <a:rPr lang="en-US" smtClean="0"/>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B10D-689B-4A3C-AC52-BE3AFAD0048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676EEB-6E82-4C3D-A70F-B216616E6E3D}" type="datetimeFigureOut">
              <a:rPr lang="en-US" smtClean="0"/>
              <a:t>1/22/2026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2B10D-689B-4A3C-AC52-BE3AFAD0048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676EEB-6E82-4C3D-A70F-B216616E6E3D}" type="datetimeFigureOut">
              <a:rPr lang="en-US" smtClean="0"/>
              <a:t>1/22/2026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76EEB-6E82-4C3D-A70F-B216616E6E3D}" type="datetimeFigureOut">
              <a:rPr lang="en-US" smtClean="0"/>
              <a:t>1/22/2026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676EEB-6E82-4C3D-A70F-B216616E6E3D}" type="datetimeFigureOut">
              <a:rPr lang="en-US" smtClean="0"/>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B10D-689B-4A3C-AC52-BE3AFAD004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676EEB-6E82-4C3D-A70F-B216616E6E3D}" type="datetimeFigureOut">
              <a:rPr lang="en-US" smtClean="0"/>
              <a:t>1/22/2026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2B10D-689B-4A3C-AC52-BE3AFAD0048D}"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7676EEB-6E82-4C3D-A70F-B216616E6E3D}" type="datetimeFigureOut">
              <a:rPr lang="en-US" smtClean="0"/>
              <a:t>1/22/2026</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322B10D-689B-4A3C-AC52-BE3AFAD004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png"/><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gif"/><Relationship Id="rId5" Type="http://schemas.openxmlformats.org/officeDocument/2006/relationships/diagramLayout" Target="../diagrams/layout1.xml"/><Relationship Id="rId10" Type="http://schemas.openxmlformats.org/officeDocument/2006/relationships/image" Target="../media/image3.jpg"/><Relationship Id="rId4" Type="http://schemas.openxmlformats.org/officeDocument/2006/relationships/diagramData" Target="../diagrams/data1.xml"/><Relationship Id="rId9"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rot="1347820">
            <a:off x="3928519" y="821071"/>
            <a:ext cx="4937095" cy="1974838"/>
          </a:xfrm>
          <a:prstGeom prst="rect">
            <a:avLst/>
          </a:prstGeom>
          <a:ln>
            <a:noFill/>
          </a:ln>
          <a:effectLst>
            <a:outerShdw blurRad="190500" algn="tl" rotWithShape="0">
              <a:srgbClr val="000000">
                <a:alpha val="70000"/>
              </a:srgbClr>
            </a:outerShdw>
          </a:effectLst>
        </p:spPr>
      </p:pic>
      <p:graphicFrame>
        <p:nvGraphicFramePr>
          <p:cNvPr id="5" name="Diagram 4"/>
          <p:cNvGraphicFramePr/>
          <p:nvPr>
            <p:extLst>
              <p:ext uri="{D42A27DB-BD31-4B8C-83A1-F6EECF244321}">
                <p14:modId xmlns:p14="http://schemas.microsoft.com/office/powerpoint/2010/main" val="1916570683"/>
              </p:ext>
            </p:extLst>
          </p:nvPr>
        </p:nvGraphicFramePr>
        <p:xfrm>
          <a:off x="228600" y="228600"/>
          <a:ext cx="4450080" cy="2365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l="11395" t="5644" r="12394" b="9252"/>
          <a:stretch/>
        </p:blipFill>
        <p:spPr>
          <a:xfrm rot="20518101">
            <a:off x="392879" y="4249025"/>
            <a:ext cx="2082555" cy="207363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557171">
            <a:off x="341445" y="753353"/>
            <a:ext cx="3970645" cy="2110274"/>
          </a:xfrm>
          <a:prstGeom prst="rect">
            <a:avLst/>
          </a:prstGeom>
          <a:ln>
            <a:noFill/>
          </a:ln>
          <a:effectLst>
            <a:outerShdw blurRad="190500" algn="tl" rotWithShape="0">
              <a:srgbClr val="000000">
                <a:alpha val="70000"/>
              </a:srgbClr>
            </a:outerShdw>
          </a:effectLst>
        </p:spPr>
      </p:pic>
      <p:pic>
        <p:nvPicPr>
          <p:cNvPr id="1026" name="Picture 2" descr="C:\Users\mgivler\Desktop\synod_logo_transparen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328400" y="-10872788"/>
            <a:ext cx="354702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givler\Desktop\synod_logo_transparen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75988" y="-11072812"/>
            <a:ext cx="4572000" cy="47145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12" cstate="print">
            <a:extLst>
              <a:ext uri="{28A0092B-C50C-407E-A947-70E740481C1C}">
                <a14:useLocalDpi xmlns:a14="http://schemas.microsoft.com/office/drawing/2010/main" val="0"/>
              </a:ext>
            </a:extLst>
          </a:blip>
          <a:srcRect t="22418" b="5555"/>
          <a:stretch/>
        </p:blipFill>
        <p:spPr>
          <a:xfrm rot="720000">
            <a:off x="6663075" y="4347690"/>
            <a:ext cx="2092868" cy="2009904"/>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802D97C1-18DF-9F06-27B2-1AAC04114D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90800" y="2716802"/>
            <a:ext cx="3945434" cy="3352800"/>
          </a:xfrm>
          <a:prstGeom prst="rect">
            <a:avLst/>
          </a:prstGeom>
        </p:spPr>
      </p:pic>
    </p:spTree>
    <p:extLst>
      <p:ext uri="{BB962C8B-B14F-4D97-AF65-F5344CB8AC3E}">
        <p14:creationId xmlns:p14="http://schemas.microsoft.com/office/powerpoint/2010/main" val="1439834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6934200" cy="2492990"/>
          </a:xfrm>
          <a:prstGeom prst="rect">
            <a:avLst/>
          </a:prstGeom>
          <a:noFill/>
        </p:spPr>
        <p:txBody>
          <a:bodyPr wrap="square" rtlCol="0">
            <a:spAutoFit/>
          </a:bodyPr>
          <a:lstStyle/>
          <a:p>
            <a:r>
              <a:rPr lang="en-US" sz="2400" b="1" dirty="0"/>
              <a:t>Being more</a:t>
            </a:r>
          </a:p>
          <a:p>
            <a:endParaRPr lang="en-US" sz="1000" dirty="0"/>
          </a:p>
          <a:p>
            <a:r>
              <a:rPr lang="en-US" sz="1400" dirty="0"/>
              <a:t>Reaching out to the world is at the core of the gospel and is a significant commitment of the Synod’s presbyteries and congregations, which have relationships and partnerships all over of the world.</a:t>
            </a:r>
          </a:p>
          <a:p>
            <a:endParaRPr lang="en-US" sz="1000" dirty="0"/>
          </a:p>
          <a:p>
            <a:r>
              <a:rPr lang="en-US" sz="1400" dirty="0"/>
              <a:t>As just one example, a Synod grant helped support a six-month stay of a pastor in Rwanda who strengthened the bond between church and presbytery. Grants have assisted mission travel for many groups within the Synod that have been called to build partnerships with Christians in Africa, Central America and the Middle East, as well as in the United States.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00"/>
            <a:ext cx="3861175" cy="2174506"/>
          </a:xfrm>
          <a:prstGeom prst="rect">
            <a:avLst/>
          </a:prstGeom>
          <a:ln>
            <a:noFill/>
          </a:ln>
          <a:effectLst>
            <a:outerShdw blurRad="190500" algn="tl" rotWithShape="0">
              <a:srgbClr val="000000">
                <a:alpha val="70000"/>
              </a:srgbClr>
            </a:outerShdw>
          </a:effectLst>
        </p:spPr>
      </p:pic>
      <p:sp>
        <p:nvSpPr>
          <p:cNvPr id="10" name="Rectangle 9"/>
          <p:cNvSpPr/>
          <p:nvPr/>
        </p:nvSpPr>
        <p:spPr>
          <a:xfrm>
            <a:off x="914401" y="6469507"/>
            <a:ext cx="3124200" cy="276999"/>
          </a:xfrm>
          <a:prstGeom prst="rect">
            <a:avLst/>
          </a:prstGeom>
        </p:spPr>
        <p:txBody>
          <a:bodyPr wrap="square">
            <a:spAutoFit/>
          </a:bodyPr>
          <a:lstStyle/>
          <a:p>
            <a:pPr algn="ctr"/>
            <a:r>
              <a:rPr lang="en-US" sz="1200" b="1" dirty="0">
                <a:solidFill>
                  <a:srgbClr val="FFFF00"/>
                </a:solidFill>
              </a:rPr>
              <a:t>Lehigh Presbytery in Point Pleasant, N.J.</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4927"/>
          <a:stretch/>
        </p:blipFill>
        <p:spPr>
          <a:xfrm>
            <a:off x="4343400" y="3991897"/>
            <a:ext cx="4343400" cy="2764720"/>
          </a:xfrm>
          <a:prstGeom prst="rect">
            <a:avLst/>
          </a:prstGeom>
          <a:ln>
            <a:noFill/>
          </a:ln>
          <a:effectLst>
            <a:outerShdw blurRad="190500" algn="tl" rotWithShape="0">
              <a:srgbClr val="000000">
                <a:alpha val="70000"/>
              </a:srgbClr>
            </a:outerShdw>
          </a:effectLst>
        </p:spPr>
      </p:pic>
      <p:sp>
        <p:nvSpPr>
          <p:cNvPr id="17" name="Rectangle 16"/>
          <p:cNvSpPr/>
          <p:nvPr/>
        </p:nvSpPr>
        <p:spPr>
          <a:xfrm>
            <a:off x="4311445" y="3957935"/>
            <a:ext cx="2165555" cy="461665"/>
          </a:xfrm>
          <a:prstGeom prst="rect">
            <a:avLst/>
          </a:prstGeom>
        </p:spPr>
        <p:txBody>
          <a:bodyPr wrap="square">
            <a:spAutoFit/>
          </a:bodyPr>
          <a:lstStyle/>
          <a:p>
            <a:pPr algn="ctr"/>
            <a:r>
              <a:rPr lang="en-US" sz="1200" b="1" dirty="0">
                <a:solidFill>
                  <a:srgbClr val="FFFF00"/>
                </a:solidFill>
              </a:rPr>
              <a:t>Presbytery of </a:t>
            </a:r>
            <a:r>
              <a:rPr lang="en-US" sz="1200" b="1" dirty="0" err="1">
                <a:solidFill>
                  <a:srgbClr val="FFFF00"/>
                </a:solidFill>
              </a:rPr>
              <a:t>Kiskiminetas</a:t>
            </a:r>
            <a:r>
              <a:rPr lang="en-US" sz="1200" b="1" dirty="0">
                <a:solidFill>
                  <a:srgbClr val="FFFF00"/>
                </a:solidFill>
              </a:rPr>
              <a:t> in Rwanda, Africa</a:t>
            </a:r>
          </a:p>
        </p:txBody>
      </p:sp>
      <p:sp>
        <p:nvSpPr>
          <p:cNvPr id="15" name="TextBox 14"/>
          <p:cNvSpPr txBox="1"/>
          <p:nvPr/>
        </p:nvSpPr>
        <p:spPr>
          <a:xfrm>
            <a:off x="8839200" y="6520190"/>
            <a:ext cx="228600" cy="261610"/>
          </a:xfrm>
          <a:prstGeom prst="rect">
            <a:avLst/>
          </a:prstGeom>
          <a:noFill/>
        </p:spPr>
        <p:txBody>
          <a:bodyPr wrap="square" rtlCol="0">
            <a:spAutoFit/>
          </a:bodyPr>
          <a:lstStyle/>
          <a:p>
            <a:r>
              <a:rPr lang="en-US" sz="1100" dirty="0"/>
              <a:t>9</a:t>
            </a:r>
          </a:p>
        </p:txBody>
      </p:sp>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425" t="19052" r="7895" b="8733"/>
          <a:stretch/>
        </p:blipFill>
        <p:spPr>
          <a:xfrm>
            <a:off x="864889" y="2895600"/>
            <a:ext cx="2436196" cy="1557992"/>
          </a:xfrm>
          <a:prstGeom prst="rect">
            <a:avLst/>
          </a:prstGeom>
          <a:ln>
            <a:noFill/>
          </a:ln>
          <a:effectLst>
            <a:outerShdw blurRad="190500" algn="tl" rotWithShape="0">
              <a:srgbClr val="000000">
                <a:alpha val="70000"/>
              </a:srgbClr>
            </a:outerShdw>
          </a:effectLst>
        </p:spPr>
      </p:pic>
      <p:sp>
        <p:nvSpPr>
          <p:cNvPr id="12" name="Rectangle 11"/>
          <p:cNvSpPr/>
          <p:nvPr/>
        </p:nvSpPr>
        <p:spPr>
          <a:xfrm>
            <a:off x="774195" y="3996392"/>
            <a:ext cx="1752600" cy="461665"/>
          </a:xfrm>
          <a:prstGeom prst="rect">
            <a:avLst/>
          </a:prstGeom>
        </p:spPr>
        <p:txBody>
          <a:bodyPr wrap="square">
            <a:spAutoFit/>
          </a:bodyPr>
          <a:lstStyle/>
          <a:p>
            <a:pPr algn="ctr"/>
            <a:r>
              <a:rPr lang="en-US" sz="1200" b="1" dirty="0">
                <a:solidFill>
                  <a:srgbClr val="FFFF00"/>
                </a:solidFill>
              </a:rPr>
              <a:t>Presbytery of Carlisle in Honduras</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423922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086600" cy="3108543"/>
          </a:xfrm>
          <a:prstGeom prst="rect">
            <a:avLst/>
          </a:prstGeom>
          <a:noFill/>
        </p:spPr>
        <p:txBody>
          <a:bodyPr wrap="square" rtlCol="0">
            <a:spAutoFit/>
          </a:bodyPr>
          <a:lstStyle/>
          <a:p>
            <a:r>
              <a:rPr lang="en-US" sz="2400" b="1" dirty="0"/>
              <a:t>Coming together</a:t>
            </a:r>
          </a:p>
          <a:p>
            <a:endParaRPr lang="en-US" sz="1400" dirty="0"/>
          </a:p>
          <a:p>
            <a:r>
              <a:rPr lang="en-US" sz="1400" dirty="0"/>
              <a:t>The Synod of the Trinity, its presbyteries and churches are committed to being involved in conversations that bring to light civil and social issues that plague our world today. We pray that raising awareness with a push toward action will make a difference for Christ in our local communities and beyond.</a:t>
            </a:r>
          </a:p>
          <a:p>
            <a:endParaRPr lang="en-US" sz="1400" dirty="0"/>
          </a:p>
          <a:p>
            <a:r>
              <a:rPr lang="en-US" sz="1400" dirty="0"/>
              <a:t>At Synod Assembly meetings, prayer and conversations center around racial and social issues that are plaguing our nation. A congregation within our bounds created a remembrance to the lives lost during one of the world’s deadliest acts of war — the bombing of two Japanese cities that resulted in the deaths of 120,000 people. We as a region continue to gather, talk and look to the future for ways that lead to action and living in faith.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45" y="3634409"/>
            <a:ext cx="4539755" cy="3147391"/>
          </a:xfrm>
          <a:prstGeom prst="rect">
            <a:avLst/>
          </a:prstGeom>
          <a:ln>
            <a:noFill/>
          </a:ln>
          <a:effectLst>
            <a:outerShdw blurRad="190500" algn="tl" rotWithShape="0">
              <a:srgbClr val="000000">
                <a:alpha val="70000"/>
              </a:srgbClr>
            </a:outerShdw>
          </a:effectLst>
        </p:spPr>
      </p:pic>
      <p:sp>
        <p:nvSpPr>
          <p:cNvPr id="15" name="Rectangle 14"/>
          <p:cNvSpPr/>
          <p:nvPr/>
        </p:nvSpPr>
        <p:spPr>
          <a:xfrm>
            <a:off x="67406" y="6320135"/>
            <a:ext cx="2643809" cy="461665"/>
          </a:xfrm>
          <a:prstGeom prst="rect">
            <a:avLst/>
          </a:prstGeom>
        </p:spPr>
        <p:txBody>
          <a:bodyPr wrap="square">
            <a:spAutoFit/>
          </a:bodyPr>
          <a:lstStyle/>
          <a:p>
            <a:pPr algn="ctr"/>
            <a:r>
              <a:rPr lang="en-US" sz="1200" b="1" dirty="0">
                <a:solidFill>
                  <a:srgbClr val="FFFF00"/>
                </a:solidFill>
              </a:rPr>
              <a:t>Walk for Peace &amp; Unity by Williamsport Presbyterian Church</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962400"/>
            <a:ext cx="4165600" cy="2343150"/>
          </a:xfrm>
          <a:prstGeom prst="rect">
            <a:avLst/>
          </a:prstGeom>
          <a:ln>
            <a:noFill/>
          </a:ln>
          <a:effectLst>
            <a:outerShdw blurRad="190500" algn="tl" rotWithShape="0">
              <a:srgbClr val="000000">
                <a:alpha val="70000"/>
              </a:srgbClr>
            </a:outerShdw>
          </a:effectLst>
        </p:spPr>
      </p:pic>
      <p:sp>
        <p:nvSpPr>
          <p:cNvPr id="18" name="Rectangle 17"/>
          <p:cNvSpPr/>
          <p:nvPr/>
        </p:nvSpPr>
        <p:spPr>
          <a:xfrm>
            <a:off x="4800600" y="5863144"/>
            <a:ext cx="2743200" cy="461665"/>
          </a:xfrm>
          <a:prstGeom prst="rect">
            <a:avLst/>
          </a:prstGeom>
        </p:spPr>
        <p:txBody>
          <a:bodyPr wrap="square">
            <a:spAutoFit/>
          </a:bodyPr>
          <a:lstStyle/>
          <a:p>
            <a:pPr algn="ctr"/>
            <a:r>
              <a:rPr lang="en-US" sz="1200" b="1" dirty="0">
                <a:solidFill>
                  <a:srgbClr val="FFFF00"/>
                </a:solidFill>
              </a:rPr>
              <a:t>Hiroshima/Nagasaki Remembrance</a:t>
            </a:r>
          </a:p>
          <a:p>
            <a:pPr algn="ctr"/>
            <a:r>
              <a:rPr lang="en-US" sz="1200" b="1" dirty="0">
                <a:solidFill>
                  <a:srgbClr val="FFFF00"/>
                </a:solidFill>
              </a:rPr>
              <a:t>Market Square PC in Harrisburg, PA</a:t>
            </a:r>
          </a:p>
        </p:txBody>
      </p:sp>
      <p:sp>
        <p:nvSpPr>
          <p:cNvPr id="8" name="TextBox 7"/>
          <p:cNvSpPr txBox="1"/>
          <p:nvPr/>
        </p:nvSpPr>
        <p:spPr>
          <a:xfrm>
            <a:off x="8686800" y="6520190"/>
            <a:ext cx="381000" cy="261610"/>
          </a:xfrm>
          <a:prstGeom prst="rect">
            <a:avLst/>
          </a:prstGeom>
          <a:noFill/>
        </p:spPr>
        <p:txBody>
          <a:bodyPr wrap="square" rtlCol="0">
            <a:spAutoFit/>
          </a:bodyPr>
          <a:lstStyle/>
          <a:p>
            <a:r>
              <a:rPr lang="en-US" sz="1100" dirty="0"/>
              <a:t>10</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39304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28600"/>
            <a:ext cx="7103291" cy="5647700"/>
          </a:xfrm>
          <a:prstGeom prst="rect">
            <a:avLst/>
          </a:prstGeom>
          <a:noFill/>
        </p:spPr>
        <p:txBody>
          <a:bodyPr wrap="square" rtlCol="0">
            <a:spAutoFit/>
          </a:bodyPr>
          <a:lstStyle/>
          <a:p>
            <a:r>
              <a:rPr lang="en-US" sz="2400" b="1" dirty="0"/>
              <a:t>Nurturing</a:t>
            </a:r>
          </a:p>
          <a:p>
            <a:endParaRPr lang="en-US" sz="1200" dirty="0"/>
          </a:p>
          <a:p>
            <a:r>
              <a:rPr lang="en-US" sz="1400" dirty="0"/>
              <a:t>There are eight camp and conference centers within the Synod’s region. They have direct partnerships with specific presbyteries and receive regular financial support from Synod grants.</a:t>
            </a:r>
          </a:p>
          <a:p>
            <a:endParaRPr lang="en-US" sz="1400" dirty="0"/>
          </a:p>
          <a:p>
            <a:endParaRPr lang="en-US" sz="1400" dirty="0"/>
          </a:p>
          <a:p>
            <a:endParaRPr lang="en-US" sz="1400" dirty="0"/>
          </a:p>
          <a:p>
            <a:endParaRPr lang="en-US" sz="900" dirty="0"/>
          </a:p>
          <a:p>
            <a:pPr marL="742950" lvl="1" indent="-285750">
              <a:buFont typeface="Wingdings" panose="05000000000000000000" pitchFamily="2" charset="2"/>
              <a:buChar char="§"/>
            </a:pPr>
            <a:r>
              <a:rPr lang="en-US" sz="1400" b="1" dirty="0">
                <a:solidFill>
                  <a:srgbClr val="FF0000"/>
                </a:solidFill>
              </a:rPr>
              <a:t>Beaver Creek Presbyterian Church Camp</a:t>
            </a:r>
          </a:p>
          <a:p>
            <a:pPr lvl="1"/>
            <a:r>
              <a:rPr lang="en-US" sz="1200" b="1" dirty="0"/>
              <a:t>	Upper Ohio Valley Presbytery</a:t>
            </a:r>
          </a:p>
          <a:p>
            <a:pPr marL="742950" lvl="1" indent="-285750">
              <a:buFont typeface="Wingdings" panose="05000000000000000000" pitchFamily="2" charset="2"/>
              <a:buChar char="§"/>
            </a:pPr>
            <a:r>
              <a:rPr lang="en-US" sz="1400" b="1" dirty="0">
                <a:solidFill>
                  <a:srgbClr val="FF0000"/>
                </a:solidFill>
              </a:rPr>
              <a:t>Bluestone Camp and Retreat</a:t>
            </a:r>
          </a:p>
          <a:p>
            <a:pPr lvl="1"/>
            <a:r>
              <a:rPr lang="en-US" sz="1200" b="1" dirty="0"/>
              <a:t>	West Virginia Presbytery</a:t>
            </a:r>
          </a:p>
          <a:p>
            <a:pPr marL="742950" lvl="1" indent="-285750">
              <a:buFont typeface="Wingdings" panose="05000000000000000000" pitchFamily="2" charset="2"/>
              <a:buChar char="§"/>
            </a:pPr>
            <a:r>
              <a:rPr lang="en-US" sz="1400" b="1" dirty="0">
                <a:solidFill>
                  <a:srgbClr val="FF0000"/>
                </a:solidFill>
              </a:rPr>
              <a:t>Camp Lackawanna</a:t>
            </a:r>
          </a:p>
          <a:p>
            <a:pPr lvl="1"/>
            <a:r>
              <a:rPr lang="en-US" sz="1200" b="1" dirty="0"/>
              <a:t>	Lackawanna Presbytery</a:t>
            </a:r>
          </a:p>
          <a:p>
            <a:pPr marL="742950" lvl="1" indent="-285750">
              <a:buFont typeface="Wingdings" panose="05000000000000000000" pitchFamily="2" charset="2"/>
              <a:buChar char="§"/>
            </a:pPr>
            <a:r>
              <a:rPr lang="en-US" sz="1400" b="1" dirty="0">
                <a:solidFill>
                  <a:srgbClr val="FF0000"/>
                </a:solidFill>
              </a:rPr>
              <a:t>Camp </a:t>
            </a:r>
            <a:r>
              <a:rPr lang="en-US" sz="1400" b="1" dirty="0" err="1">
                <a:solidFill>
                  <a:srgbClr val="FF0000"/>
                </a:solidFill>
              </a:rPr>
              <a:t>Lambec</a:t>
            </a:r>
            <a:endParaRPr lang="en-US" sz="1400" b="1" dirty="0">
              <a:solidFill>
                <a:srgbClr val="FF0000"/>
              </a:solidFill>
            </a:endParaRPr>
          </a:p>
          <a:p>
            <a:pPr lvl="1"/>
            <a:r>
              <a:rPr lang="en-US" sz="1200" b="1" dirty="0"/>
              <a:t>	Beaver-Butler, Lake Erie,</a:t>
            </a:r>
          </a:p>
          <a:p>
            <a:pPr lvl="1"/>
            <a:r>
              <a:rPr lang="en-US" sz="1200" b="1" dirty="0"/>
              <a:t>	</a:t>
            </a:r>
            <a:r>
              <a:rPr lang="en-US" sz="1200" b="1" dirty="0" err="1"/>
              <a:t>Kiskiminetas</a:t>
            </a:r>
            <a:r>
              <a:rPr lang="en-US" sz="1200" b="1" dirty="0"/>
              <a:t>, </a:t>
            </a:r>
            <a:r>
              <a:rPr lang="en-US" sz="1200" b="1" dirty="0" err="1"/>
              <a:t>Shenango</a:t>
            </a:r>
            <a:r>
              <a:rPr lang="en-US" sz="1200" b="1" dirty="0"/>
              <a:t> Presbyteries</a:t>
            </a:r>
          </a:p>
          <a:p>
            <a:pPr marL="742950" lvl="1" indent="-285750">
              <a:buFont typeface="Wingdings" panose="05000000000000000000" pitchFamily="2" charset="2"/>
              <a:buChar char="§"/>
            </a:pPr>
            <a:r>
              <a:rPr lang="en-US" sz="1400" b="1" dirty="0">
                <a:solidFill>
                  <a:srgbClr val="FF0000"/>
                </a:solidFill>
              </a:rPr>
              <a:t>Camp </a:t>
            </a:r>
            <a:r>
              <a:rPr lang="en-US" sz="1400" b="1" dirty="0" err="1">
                <a:solidFill>
                  <a:srgbClr val="FF0000"/>
                </a:solidFill>
              </a:rPr>
              <a:t>Presmont</a:t>
            </a:r>
            <a:endParaRPr lang="en-US" sz="1400" b="1" dirty="0">
              <a:solidFill>
                <a:srgbClr val="FF0000"/>
              </a:solidFill>
            </a:endParaRPr>
          </a:p>
          <a:p>
            <a:pPr lvl="1"/>
            <a:r>
              <a:rPr lang="en-US" sz="1200" b="1" dirty="0"/>
              <a:t>	Upper Ohio Valley Presbytery</a:t>
            </a:r>
          </a:p>
          <a:p>
            <a:pPr marL="742950" lvl="1" indent="-285750">
              <a:buFont typeface="Wingdings" panose="05000000000000000000" pitchFamily="2" charset="2"/>
              <a:buChar char="§"/>
            </a:pPr>
            <a:r>
              <a:rPr lang="en-US" sz="1400" b="1" dirty="0" err="1">
                <a:solidFill>
                  <a:srgbClr val="FF0000"/>
                </a:solidFill>
              </a:rPr>
              <a:t>Crestfield</a:t>
            </a:r>
            <a:r>
              <a:rPr lang="en-US" sz="1400" b="1" dirty="0">
                <a:solidFill>
                  <a:srgbClr val="FF0000"/>
                </a:solidFill>
              </a:rPr>
              <a:t> Camp &amp; Conference Center</a:t>
            </a:r>
          </a:p>
          <a:p>
            <a:pPr lvl="1"/>
            <a:r>
              <a:rPr lang="en-US" sz="1200" b="1" dirty="0"/>
              <a:t>	Pittsburgh Presbytery</a:t>
            </a:r>
          </a:p>
          <a:p>
            <a:pPr marL="742950" lvl="1" indent="-285750">
              <a:buFont typeface="Wingdings" panose="05000000000000000000" pitchFamily="2" charset="2"/>
              <a:buChar char="§"/>
            </a:pPr>
            <a:r>
              <a:rPr lang="en-US" sz="1400" b="1" dirty="0" err="1">
                <a:solidFill>
                  <a:srgbClr val="FF0000"/>
                </a:solidFill>
              </a:rPr>
              <a:t>Krislund</a:t>
            </a:r>
            <a:r>
              <a:rPr lang="en-US" sz="1400" b="1" dirty="0">
                <a:solidFill>
                  <a:srgbClr val="FF0000"/>
                </a:solidFill>
              </a:rPr>
              <a:t> Camp &amp; Conference Center</a:t>
            </a:r>
          </a:p>
          <a:p>
            <a:pPr lvl="1"/>
            <a:r>
              <a:rPr lang="en-US" sz="1200" b="1" dirty="0"/>
              <a:t>	Carlisle, Huntingdon,</a:t>
            </a:r>
          </a:p>
          <a:p>
            <a:pPr lvl="1"/>
            <a:r>
              <a:rPr lang="en-US" sz="1200" b="1" dirty="0"/>
              <a:t>	Northumberland Presbyteries</a:t>
            </a:r>
          </a:p>
          <a:p>
            <a:pPr marL="742950" lvl="1" indent="-285750">
              <a:buFont typeface="Wingdings" panose="05000000000000000000" pitchFamily="2" charset="2"/>
              <a:buChar char="§"/>
            </a:pPr>
            <a:r>
              <a:rPr lang="en-US" sz="1400" b="1" dirty="0">
                <a:solidFill>
                  <a:srgbClr val="FF0000"/>
                </a:solidFill>
              </a:rPr>
              <a:t>Pine Springs Camp</a:t>
            </a:r>
          </a:p>
          <a:p>
            <a:pPr lvl="1"/>
            <a:r>
              <a:rPr lang="en-US" sz="1200" b="1" dirty="0"/>
              <a:t>	Redstone, Washington Presbyteries</a:t>
            </a: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0286" t="7619" r="16690" b="5982"/>
          <a:stretch/>
        </p:blipFill>
        <p:spPr>
          <a:xfrm>
            <a:off x="129547" y="2133600"/>
            <a:ext cx="2204884" cy="3924300"/>
          </a:xfrm>
          <a:prstGeom prst="rect">
            <a:avLst/>
          </a:prstGeom>
          <a:ln>
            <a:noFill/>
          </a:ln>
          <a:effectLst>
            <a:outerShdw blurRad="190500" algn="tl" rotWithShape="0">
              <a:srgbClr val="000000">
                <a:alpha val="70000"/>
              </a:srgbClr>
            </a:outerShdw>
          </a:effectLst>
        </p:spPr>
      </p:pic>
      <p:sp>
        <p:nvSpPr>
          <p:cNvPr id="22" name="Rectangle 21"/>
          <p:cNvSpPr/>
          <p:nvPr/>
        </p:nvSpPr>
        <p:spPr>
          <a:xfrm>
            <a:off x="76201" y="5596235"/>
            <a:ext cx="1600199" cy="461665"/>
          </a:xfrm>
          <a:prstGeom prst="rect">
            <a:avLst/>
          </a:prstGeom>
        </p:spPr>
        <p:txBody>
          <a:bodyPr wrap="square">
            <a:spAutoFit/>
          </a:bodyPr>
          <a:lstStyle/>
          <a:p>
            <a:pPr algn="ctr"/>
            <a:r>
              <a:rPr lang="en-US" sz="1200" b="1" dirty="0" err="1">
                <a:solidFill>
                  <a:srgbClr val="FFFF00"/>
                </a:solidFill>
              </a:rPr>
              <a:t>Krislund</a:t>
            </a:r>
            <a:r>
              <a:rPr lang="en-US" sz="1200" b="1" dirty="0">
                <a:solidFill>
                  <a:srgbClr val="FFFF00"/>
                </a:solidFill>
              </a:rPr>
              <a:t> Camp &amp; Conference Center</a:t>
            </a:r>
          </a:p>
        </p:txBody>
      </p:sp>
      <p:sp>
        <p:nvSpPr>
          <p:cNvPr id="25" name="TextBox 24"/>
          <p:cNvSpPr txBox="1"/>
          <p:nvPr/>
        </p:nvSpPr>
        <p:spPr>
          <a:xfrm>
            <a:off x="8686800" y="6520190"/>
            <a:ext cx="381000" cy="261610"/>
          </a:xfrm>
          <a:prstGeom prst="rect">
            <a:avLst/>
          </a:prstGeom>
          <a:noFill/>
        </p:spPr>
        <p:txBody>
          <a:bodyPr wrap="square" rtlCol="0">
            <a:spAutoFit/>
          </a:bodyPr>
          <a:lstStyle/>
          <a:p>
            <a:r>
              <a:rPr lang="en-US" sz="1100" dirty="0"/>
              <a:t>11</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82" r="27896"/>
          <a:stretch/>
        </p:blipFill>
        <p:spPr>
          <a:xfrm>
            <a:off x="6008971" y="2667000"/>
            <a:ext cx="2982629" cy="2600632"/>
          </a:xfrm>
          <a:prstGeom prst="rect">
            <a:avLst/>
          </a:prstGeom>
        </p:spPr>
      </p:pic>
      <p:sp>
        <p:nvSpPr>
          <p:cNvPr id="10" name="Rectangle 9"/>
          <p:cNvSpPr/>
          <p:nvPr/>
        </p:nvSpPr>
        <p:spPr>
          <a:xfrm>
            <a:off x="5943600" y="2676832"/>
            <a:ext cx="1611029" cy="461665"/>
          </a:xfrm>
          <a:prstGeom prst="rect">
            <a:avLst/>
          </a:prstGeom>
        </p:spPr>
        <p:txBody>
          <a:bodyPr wrap="square">
            <a:spAutoFit/>
          </a:bodyPr>
          <a:lstStyle/>
          <a:p>
            <a:pPr algn="ctr"/>
            <a:r>
              <a:rPr lang="en-US" sz="1200" b="1" dirty="0" err="1">
                <a:solidFill>
                  <a:srgbClr val="FFFF00"/>
                </a:solidFill>
              </a:rPr>
              <a:t>Crestfield</a:t>
            </a:r>
            <a:r>
              <a:rPr lang="en-US" sz="1200" b="1" dirty="0">
                <a:solidFill>
                  <a:srgbClr val="FFFF00"/>
                </a:solidFill>
              </a:rPr>
              <a:t> Camp &amp;</a:t>
            </a:r>
          </a:p>
          <a:p>
            <a:pPr algn="ctr"/>
            <a:r>
              <a:rPr lang="en-US" sz="1200" b="1" dirty="0">
                <a:solidFill>
                  <a:srgbClr val="FFFF00"/>
                </a:solidFill>
              </a:rPr>
              <a:t>Conference Center</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2226220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927" y="245507"/>
            <a:ext cx="6568273" cy="1323439"/>
          </a:xfrm>
          <a:prstGeom prst="rect">
            <a:avLst/>
          </a:prstGeom>
          <a:noFill/>
        </p:spPr>
        <p:txBody>
          <a:bodyPr wrap="square" rtlCol="0">
            <a:spAutoFit/>
          </a:bodyPr>
          <a:lstStyle/>
          <a:p>
            <a:r>
              <a:rPr lang="en-US" sz="2400" b="1" dirty="0"/>
              <a:t>Educating</a:t>
            </a:r>
          </a:p>
          <a:p>
            <a:endParaRPr lang="en-US" sz="1400" dirty="0"/>
          </a:p>
          <a:p>
            <a:r>
              <a:rPr lang="en-US" sz="1400" dirty="0"/>
              <a:t>Synod funds are given to several colleges and universities within our bounds to support Campus Ministries. In some cases, the funds go toward the salaries of the college chaplains and help cover programming costs.</a:t>
            </a:r>
          </a:p>
        </p:txBody>
      </p:sp>
      <p:sp>
        <p:nvSpPr>
          <p:cNvPr id="18" name="TextBox 17"/>
          <p:cNvSpPr txBox="1"/>
          <p:nvPr/>
        </p:nvSpPr>
        <p:spPr>
          <a:xfrm>
            <a:off x="8686800" y="6477000"/>
            <a:ext cx="381000" cy="261610"/>
          </a:xfrm>
          <a:prstGeom prst="rect">
            <a:avLst/>
          </a:prstGeom>
          <a:noFill/>
        </p:spPr>
        <p:txBody>
          <a:bodyPr wrap="square" rtlCol="0">
            <a:spAutoFit/>
          </a:bodyPr>
          <a:lstStyle/>
          <a:p>
            <a:r>
              <a:rPr lang="en-US" sz="1100" dirty="0"/>
              <a:t>13</a:t>
            </a:r>
          </a:p>
        </p:txBody>
      </p:sp>
      <p:sp>
        <p:nvSpPr>
          <p:cNvPr id="3" name="TextBox 2"/>
          <p:cNvSpPr txBox="1"/>
          <p:nvPr/>
        </p:nvSpPr>
        <p:spPr>
          <a:xfrm>
            <a:off x="4953000" y="1615112"/>
            <a:ext cx="4038600" cy="1508105"/>
          </a:xfrm>
          <a:prstGeom prst="rect">
            <a:avLst/>
          </a:prstGeom>
          <a:noFill/>
        </p:spPr>
        <p:txBody>
          <a:bodyPr wrap="square" rtlCol="0">
            <a:spAutoFit/>
          </a:bodyPr>
          <a:lstStyle/>
          <a:p>
            <a:pPr marL="742950" lvl="1" indent="-285750">
              <a:buFont typeface="Wingdings" panose="05000000000000000000" pitchFamily="2" charset="2"/>
              <a:buChar char="§"/>
            </a:pPr>
            <a:r>
              <a:rPr lang="en-US" sz="1400" b="1" dirty="0">
                <a:solidFill>
                  <a:srgbClr val="FF0000"/>
                </a:solidFill>
              </a:rPr>
              <a:t>Wilson College</a:t>
            </a:r>
          </a:p>
          <a:p>
            <a:pPr lvl="1"/>
            <a:r>
              <a:rPr lang="en-US" sz="1400" b="1" dirty="0"/>
              <a:t>	</a:t>
            </a:r>
            <a:r>
              <a:rPr lang="en-US" sz="1200" b="1" dirty="0"/>
              <a:t> Protestant Campus Ministry</a:t>
            </a:r>
            <a:endParaRPr lang="en-US" sz="1200" b="1" dirty="0">
              <a:solidFill>
                <a:srgbClr val="FF0000"/>
              </a:solidFill>
            </a:endParaRPr>
          </a:p>
          <a:p>
            <a:pPr marL="742950" lvl="1" indent="-285750">
              <a:buFont typeface="Wingdings" panose="05000000000000000000" pitchFamily="2" charset="2"/>
              <a:buChar char="§"/>
            </a:pPr>
            <a:r>
              <a:rPr lang="en-US" sz="1400" b="1" dirty="0">
                <a:solidFill>
                  <a:srgbClr val="FF0000"/>
                </a:solidFill>
              </a:rPr>
              <a:t>West Liberty University</a:t>
            </a: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Westminster College</a:t>
            </a:r>
          </a:p>
          <a:p>
            <a:pPr lvl="1"/>
            <a:r>
              <a:rPr lang="en-US" sz="1200" b="1" dirty="0"/>
              <a:t>	Westminster Presbyterian Fellowship</a:t>
            </a:r>
          </a:p>
          <a:p>
            <a:pPr lvl="1"/>
            <a:endParaRPr lang="en-US" sz="1200" b="1" dirty="0"/>
          </a:p>
        </p:txBody>
      </p:sp>
      <p:sp>
        <p:nvSpPr>
          <p:cNvPr id="19" name="TextBox 18"/>
          <p:cNvSpPr txBox="1"/>
          <p:nvPr/>
        </p:nvSpPr>
        <p:spPr>
          <a:xfrm>
            <a:off x="237204" y="3962400"/>
            <a:ext cx="4868196" cy="2600712"/>
          </a:xfrm>
          <a:prstGeom prst="rect">
            <a:avLst/>
          </a:prstGeom>
          <a:noFill/>
        </p:spPr>
        <p:txBody>
          <a:bodyPr wrap="square" rtlCol="0">
            <a:spAutoFit/>
          </a:bodyPr>
          <a:lstStyle/>
          <a:p>
            <a:r>
              <a:rPr lang="en-US" sz="1400" dirty="0">
                <a:effectLst/>
                <a:ea typeface="Calibri" panose="020F0502020204030204" pitchFamily="34" charset="0"/>
                <a:cs typeface="Calibri" panose="020F0502020204030204" pitchFamily="34" charset="0"/>
              </a:rPr>
              <a:t>The Westminster Foundation serves as the campus ministry arm of the Presbytery of West Virginia, supporting several universities in the state. The Synod provides funds to the Foundation through the presbytery, which in turn passes them on to those schools' campus ministries.</a:t>
            </a:r>
          </a:p>
          <a:p>
            <a:endParaRPr lang="en-US" sz="900" dirty="0"/>
          </a:p>
          <a:p>
            <a:pPr marL="742950" lvl="1" indent="-285750">
              <a:buFont typeface="Wingdings" panose="05000000000000000000" pitchFamily="2" charset="2"/>
              <a:buChar char="§"/>
            </a:pPr>
            <a:r>
              <a:rPr lang="en-US" sz="1400" b="1" dirty="0">
                <a:solidFill>
                  <a:srgbClr val="FF0000"/>
                </a:solidFill>
              </a:rPr>
              <a:t>Beckley (WVU Tech)</a:t>
            </a:r>
          </a:p>
          <a:p>
            <a:pPr marL="742950" lvl="1" indent="-285750">
              <a:buFont typeface="Wingdings" panose="05000000000000000000" pitchFamily="2" charset="2"/>
              <a:buChar char="§"/>
            </a:pPr>
            <a:r>
              <a:rPr lang="en-US" sz="1400" b="1" dirty="0">
                <a:solidFill>
                  <a:srgbClr val="FF0000"/>
                </a:solidFill>
              </a:rPr>
              <a:t>Davis &amp; Elkins College</a:t>
            </a:r>
          </a:p>
          <a:p>
            <a:pPr marL="742950" lvl="1" indent="-285750">
              <a:buFont typeface="Wingdings" panose="05000000000000000000" pitchFamily="2" charset="2"/>
              <a:buChar char="§"/>
            </a:pPr>
            <a:r>
              <a:rPr lang="en-US" sz="1400" b="1" dirty="0">
                <a:solidFill>
                  <a:srgbClr val="FF0000"/>
                </a:solidFill>
              </a:rPr>
              <a:t>Fairmont State University</a:t>
            </a:r>
          </a:p>
          <a:p>
            <a:pPr marL="742950" lvl="1" indent="-285750">
              <a:buFont typeface="Wingdings" panose="05000000000000000000" pitchFamily="2" charset="2"/>
              <a:buChar char="§"/>
            </a:pPr>
            <a:r>
              <a:rPr lang="en-US" sz="1400" b="1" dirty="0">
                <a:solidFill>
                  <a:srgbClr val="FF0000"/>
                </a:solidFill>
              </a:rPr>
              <a:t>Marshall University</a:t>
            </a:r>
          </a:p>
          <a:p>
            <a:pPr marL="742950" lvl="1" indent="-285750">
              <a:buFont typeface="Wingdings" panose="05000000000000000000" pitchFamily="2" charset="2"/>
              <a:buChar char="§"/>
            </a:pPr>
            <a:r>
              <a:rPr lang="en-US" sz="1400" b="1" dirty="0">
                <a:solidFill>
                  <a:srgbClr val="FF0000"/>
                </a:solidFill>
              </a:rPr>
              <a:t>West Virginia University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2103" y="4029075"/>
            <a:ext cx="3467100" cy="2600325"/>
          </a:xfrm>
          <a:prstGeom prst="rect">
            <a:avLst/>
          </a:prstGeom>
          <a:ln>
            <a:noFill/>
          </a:ln>
          <a:effectLst>
            <a:outerShdw blurRad="190500" algn="tl" rotWithShape="0">
              <a:srgbClr val="000000">
                <a:alpha val="70000"/>
              </a:srgbClr>
            </a:outerShdw>
          </a:effectLst>
        </p:spPr>
      </p:pic>
      <p:sp>
        <p:nvSpPr>
          <p:cNvPr id="21" name="Rectangle 20"/>
          <p:cNvSpPr/>
          <p:nvPr/>
        </p:nvSpPr>
        <p:spPr>
          <a:xfrm>
            <a:off x="5105400" y="4066283"/>
            <a:ext cx="1951703" cy="461665"/>
          </a:xfrm>
          <a:prstGeom prst="rect">
            <a:avLst/>
          </a:prstGeom>
        </p:spPr>
        <p:txBody>
          <a:bodyPr wrap="square">
            <a:spAutoFit/>
          </a:bodyPr>
          <a:lstStyle/>
          <a:p>
            <a:pPr algn="ctr"/>
            <a:r>
              <a:rPr lang="en-US" sz="1200" b="1" dirty="0">
                <a:solidFill>
                  <a:srgbClr val="FFFF00"/>
                </a:solidFill>
              </a:rPr>
              <a:t>Weekend of Service at</a:t>
            </a:r>
          </a:p>
          <a:p>
            <a:pPr algn="ctr"/>
            <a:r>
              <a:rPr lang="en-US" sz="1200" b="1" dirty="0">
                <a:solidFill>
                  <a:srgbClr val="FFFF00"/>
                </a:solidFill>
              </a:rPr>
              <a:t>West Virginia University</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6028" r="8627"/>
          <a:stretch/>
        </p:blipFill>
        <p:spPr>
          <a:xfrm>
            <a:off x="152400" y="1905000"/>
            <a:ext cx="2438400" cy="1856336"/>
          </a:xfrm>
          <a:prstGeom prst="rect">
            <a:avLst/>
          </a:prstGeom>
        </p:spPr>
      </p:pic>
      <p:sp>
        <p:nvSpPr>
          <p:cNvPr id="22" name="TextBox 21"/>
          <p:cNvSpPr txBox="1"/>
          <p:nvPr/>
        </p:nvSpPr>
        <p:spPr>
          <a:xfrm>
            <a:off x="2133600" y="1622486"/>
            <a:ext cx="3352800" cy="1754326"/>
          </a:xfrm>
          <a:prstGeom prst="rect">
            <a:avLst/>
          </a:prstGeom>
          <a:noFill/>
        </p:spPr>
        <p:txBody>
          <a:bodyPr wrap="square" rtlCol="0">
            <a:spAutoFit/>
          </a:bodyPr>
          <a:lstStyle/>
          <a:p>
            <a:pPr marL="742950" lvl="1" indent="-285750">
              <a:buFont typeface="Wingdings" panose="05000000000000000000" pitchFamily="2" charset="2"/>
              <a:buChar char="§"/>
            </a:pPr>
            <a:r>
              <a:rPr lang="en-US" sz="1400" b="1" dirty="0">
                <a:solidFill>
                  <a:srgbClr val="FF0000"/>
                </a:solidFill>
              </a:rPr>
              <a:t>Bloomsburg University</a:t>
            </a: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Mansfield University</a:t>
            </a:r>
          </a:p>
          <a:p>
            <a:pPr lvl="1"/>
            <a:r>
              <a:rPr lang="en-US" sz="1200" b="1" dirty="0"/>
              <a:t>	Protestant Campus Ministry</a:t>
            </a:r>
          </a:p>
          <a:p>
            <a:pPr marL="742950" lvl="1" indent="-285750">
              <a:buFont typeface="Wingdings" panose="05000000000000000000" pitchFamily="2" charset="2"/>
              <a:buChar char="§"/>
            </a:pPr>
            <a:r>
              <a:rPr lang="en-US" sz="1400" b="1" dirty="0">
                <a:solidFill>
                  <a:srgbClr val="FF0000"/>
                </a:solidFill>
              </a:rPr>
              <a:t>Penn State University</a:t>
            </a:r>
          </a:p>
          <a:p>
            <a:pPr lvl="1"/>
            <a:r>
              <a:rPr lang="en-US" sz="1400" b="1" dirty="0"/>
              <a:t>	</a:t>
            </a:r>
            <a:r>
              <a:rPr lang="en-US" sz="1200" b="1" dirty="0"/>
              <a:t>Westminster Presbyterian</a:t>
            </a:r>
          </a:p>
          <a:p>
            <a:pPr lvl="1"/>
            <a:r>
              <a:rPr lang="en-US" sz="1200" b="1" dirty="0"/>
              <a:t>	Fellowship</a:t>
            </a:r>
          </a:p>
          <a:p>
            <a:pPr lvl="1"/>
            <a:endParaRPr lang="en-US" sz="1200" b="1" dirty="0"/>
          </a:p>
        </p:txBody>
      </p:sp>
      <p:sp>
        <p:nvSpPr>
          <p:cNvPr id="23" name="Rectangle 22"/>
          <p:cNvSpPr/>
          <p:nvPr/>
        </p:nvSpPr>
        <p:spPr>
          <a:xfrm>
            <a:off x="152400" y="3276600"/>
            <a:ext cx="1737527" cy="461665"/>
          </a:xfrm>
          <a:prstGeom prst="rect">
            <a:avLst/>
          </a:prstGeom>
        </p:spPr>
        <p:txBody>
          <a:bodyPr wrap="square">
            <a:spAutoFit/>
          </a:bodyPr>
          <a:lstStyle/>
          <a:p>
            <a:pPr algn="ctr"/>
            <a:r>
              <a:rPr lang="en-US" sz="1200" b="1" dirty="0">
                <a:solidFill>
                  <a:srgbClr val="FFFF00"/>
                </a:solidFill>
              </a:rPr>
              <a:t>Campus Ministry at</a:t>
            </a:r>
          </a:p>
          <a:p>
            <a:pPr algn="ctr"/>
            <a:r>
              <a:rPr lang="en-US" sz="1200" b="1" dirty="0">
                <a:solidFill>
                  <a:srgbClr val="FFFF00"/>
                </a:solidFill>
              </a:rPr>
              <a:t>Penn State University</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5591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101673" cy="3508653"/>
          </a:xfrm>
          <a:prstGeom prst="rect">
            <a:avLst/>
          </a:prstGeom>
          <a:noFill/>
        </p:spPr>
        <p:txBody>
          <a:bodyPr wrap="square" rtlCol="0">
            <a:spAutoFit/>
          </a:bodyPr>
          <a:lstStyle/>
          <a:p>
            <a:r>
              <a:rPr lang="en-US" sz="2400" b="1" dirty="0"/>
              <a:t>Serving</a:t>
            </a:r>
          </a:p>
          <a:p>
            <a:endParaRPr lang="en-US" sz="1200" dirty="0"/>
          </a:p>
          <a:p>
            <a:r>
              <a:rPr lang="en-US" sz="1600" b="1" dirty="0"/>
              <a:t>Synod of the Trinity</a:t>
            </a:r>
            <a:r>
              <a:rPr lang="en-US" sz="1400" b="1" dirty="0"/>
              <a:t>	</a:t>
            </a:r>
            <a:r>
              <a:rPr lang="en-US" sz="1600" b="1" dirty="0"/>
              <a:t>On the web</a:t>
            </a:r>
          </a:p>
          <a:p>
            <a:r>
              <a:rPr lang="en-US" sz="1400" dirty="0"/>
              <a:t>702 East Simpson Street	www.syntrinity.org</a:t>
            </a:r>
          </a:p>
          <a:p>
            <a:r>
              <a:rPr lang="en-US" sz="1400" dirty="0"/>
              <a:t>Unit 87			Facebook.com/</a:t>
            </a:r>
            <a:r>
              <a:rPr lang="en-US" sz="1400" dirty="0" err="1"/>
              <a:t>synodoftrinity</a:t>
            </a:r>
            <a:endParaRPr lang="en-US" sz="1400" dirty="0"/>
          </a:p>
          <a:p>
            <a:r>
              <a:rPr lang="en-US" sz="1400" dirty="0"/>
              <a:t>Mechanicsburg, PA 17055	Twitter: @synodtrinity</a:t>
            </a:r>
          </a:p>
          <a:p>
            <a:r>
              <a:rPr lang="en-US" sz="1400" dirty="0"/>
              <a:t>Ph: (717) 737-0421		Instagram: </a:t>
            </a:r>
            <a:r>
              <a:rPr lang="en-US" sz="1400" dirty="0" err="1"/>
              <a:t>synodtrinity</a:t>
            </a:r>
            <a:endParaRPr lang="en-US" sz="1400" dirty="0"/>
          </a:p>
          <a:p>
            <a:pPr marL="285750" indent="-285750">
              <a:buFont typeface="Wingdings" panose="05000000000000000000" pitchFamily="2" charset="2"/>
              <a:buChar char="§"/>
            </a:pPr>
            <a:endParaRPr lang="en-US" sz="1400" b="1" dirty="0">
              <a:solidFill>
                <a:srgbClr val="FF0000"/>
              </a:solidFill>
            </a:endParaRPr>
          </a:p>
          <a:p>
            <a:pPr marL="285750" indent="-285750">
              <a:buFont typeface="Wingdings" panose="05000000000000000000" pitchFamily="2" charset="2"/>
              <a:buChar char="§"/>
            </a:pPr>
            <a:r>
              <a:rPr lang="en-US" sz="1400" b="1" dirty="0">
                <a:solidFill>
                  <a:srgbClr val="FF0000"/>
                </a:solidFill>
              </a:rPr>
              <a:t>Rev. Forrest Claassen		</a:t>
            </a:r>
          </a:p>
          <a:p>
            <a:pPr lvl="1"/>
            <a:r>
              <a:rPr lang="en-US" sz="1200" b="1" dirty="0"/>
              <a:t>Executive/Acting Stated Clerk</a:t>
            </a:r>
          </a:p>
          <a:p>
            <a:pPr lvl="1"/>
            <a:r>
              <a:rPr lang="en-US" sz="1200" b="1" dirty="0"/>
              <a:t>fclaassen@syntrinity.org</a:t>
            </a:r>
          </a:p>
          <a:p>
            <a:pPr lvl="1"/>
            <a:endParaRPr lang="en-US" sz="2400" b="1" dirty="0"/>
          </a:p>
          <a:p>
            <a:pPr marL="285750" indent="-285750">
              <a:buFont typeface="Wingdings" panose="05000000000000000000" pitchFamily="2" charset="2"/>
              <a:buChar char="§"/>
            </a:pPr>
            <a:r>
              <a:rPr lang="en-US" sz="1400" b="1" dirty="0">
                <a:solidFill>
                  <a:srgbClr val="FF0000"/>
                </a:solidFill>
              </a:rPr>
              <a:t>Frank </a:t>
            </a:r>
            <a:r>
              <a:rPr lang="en-US" sz="1400" b="1" dirty="0" err="1">
                <a:solidFill>
                  <a:srgbClr val="FF0000"/>
                </a:solidFill>
              </a:rPr>
              <a:t>Orzehoski</a:t>
            </a:r>
            <a:endParaRPr lang="en-US" sz="1400" b="1" dirty="0">
              <a:solidFill>
                <a:srgbClr val="FF0000"/>
              </a:solidFill>
            </a:endParaRPr>
          </a:p>
          <a:p>
            <a:pPr lvl="1"/>
            <a:r>
              <a:rPr lang="en-US" sz="1200" b="1" dirty="0"/>
              <a:t>Business Administrator</a:t>
            </a:r>
          </a:p>
          <a:p>
            <a:pPr lvl="1"/>
            <a:r>
              <a:rPr lang="en-US" sz="1200" b="1" dirty="0"/>
              <a:t>businessadmin@syntrinity.org</a:t>
            </a:r>
          </a:p>
        </p:txBody>
      </p:sp>
      <p:sp>
        <p:nvSpPr>
          <p:cNvPr id="3" name="TextBox 2"/>
          <p:cNvSpPr txBox="1"/>
          <p:nvPr/>
        </p:nvSpPr>
        <p:spPr>
          <a:xfrm>
            <a:off x="5554597" y="2117526"/>
            <a:ext cx="3486361" cy="2062103"/>
          </a:xfrm>
          <a:prstGeom prst="rect">
            <a:avLst/>
          </a:prstGeom>
          <a:noFill/>
        </p:spPr>
        <p:txBody>
          <a:bodyPr wrap="square" rtlCol="0">
            <a:spAutoFit/>
          </a:bodyPr>
          <a:lstStyle/>
          <a:p>
            <a:pPr marL="285750" indent="-285750">
              <a:buFont typeface="Wingdings" panose="05000000000000000000" pitchFamily="2" charset="2"/>
              <a:buChar char="§"/>
            </a:pPr>
            <a:r>
              <a:rPr lang="en-US" sz="1400" b="1" dirty="0">
                <a:solidFill>
                  <a:srgbClr val="FF0000"/>
                </a:solidFill>
              </a:rPr>
              <a:t>Gwenn Egresitz</a:t>
            </a:r>
          </a:p>
          <a:p>
            <a:pPr lvl="1"/>
            <a:r>
              <a:rPr lang="en-US" sz="1200" b="1" dirty="0"/>
              <a:t>Administrative Assistant &amp;</a:t>
            </a:r>
          </a:p>
          <a:p>
            <a:pPr lvl="1"/>
            <a:r>
              <a:rPr lang="en-US" sz="1200" b="1" dirty="0"/>
              <a:t>Bookkeeper/Office Services</a:t>
            </a:r>
          </a:p>
          <a:p>
            <a:pPr lvl="1"/>
            <a:r>
              <a:rPr lang="en-US" sz="1200" b="1" dirty="0"/>
              <a:t>gegresitz@syntrinity.org</a:t>
            </a:r>
          </a:p>
          <a:p>
            <a:pPr lvl="1"/>
            <a:endParaRPr lang="en-US" sz="1600" b="1" dirty="0"/>
          </a:p>
          <a:p>
            <a:pPr marL="285750" indent="-285750">
              <a:buFont typeface="Wingdings" panose="05000000000000000000" pitchFamily="2" charset="2"/>
              <a:buChar char="§"/>
            </a:pPr>
            <a:r>
              <a:rPr lang="en-US" sz="1400" b="1" dirty="0">
                <a:solidFill>
                  <a:srgbClr val="FF0000"/>
                </a:solidFill>
              </a:rPr>
              <a:t>Mike Givler</a:t>
            </a:r>
          </a:p>
          <a:p>
            <a:pPr lvl="1"/>
            <a:r>
              <a:rPr lang="en-US" sz="1200" b="1" dirty="0"/>
              <a:t>Communications Coordinator</a:t>
            </a:r>
          </a:p>
          <a:p>
            <a:pPr lvl="1"/>
            <a:r>
              <a:rPr lang="en-US" sz="1200" b="1" dirty="0"/>
              <a:t>mgivler@syntrinity.org</a:t>
            </a:r>
          </a:p>
          <a:p>
            <a:pPr lvl="1"/>
            <a:endParaRPr lang="en-US" sz="2400" b="1" dirty="0"/>
          </a:p>
        </p:txBody>
      </p:sp>
      <p:sp>
        <p:nvSpPr>
          <p:cNvPr id="15" name="TextBox 14"/>
          <p:cNvSpPr txBox="1"/>
          <p:nvPr/>
        </p:nvSpPr>
        <p:spPr>
          <a:xfrm>
            <a:off x="8686800" y="6520190"/>
            <a:ext cx="381000" cy="261610"/>
          </a:xfrm>
          <a:prstGeom prst="rect">
            <a:avLst/>
          </a:prstGeom>
          <a:noFill/>
        </p:spPr>
        <p:txBody>
          <a:bodyPr wrap="square" rtlCol="0">
            <a:spAutoFit/>
          </a:bodyPr>
          <a:lstStyle/>
          <a:p>
            <a:r>
              <a:rPr lang="en-US" sz="1100"/>
              <a:t>14</a:t>
            </a:r>
            <a:endParaRPr lang="en-US" sz="11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pic>
        <p:nvPicPr>
          <p:cNvPr id="14" name="Picture 13" descr="A person wearing a blue shirt&#10;&#10;Description automatically generated">
            <a:extLst>
              <a:ext uri="{FF2B5EF4-FFF2-40B4-BE49-F238E27FC236}">
                <a16:creationId xmlns:a16="http://schemas.microsoft.com/office/drawing/2014/main" id="{4320AF42-8372-4D82-A76D-A2860C1D55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145" r="25614" b="16537"/>
          <a:stretch/>
        </p:blipFill>
        <p:spPr>
          <a:xfrm>
            <a:off x="1235985" y="3143250"/>
            <a:ext cx="602109" cy="759834"/>
          </a:xfrm>
          <a:prstGeom prst="rect">
            <a:avLst/>
          </a:prstGeom>
          <a:ln>
            <a:noFill/>
          </a:ln>
          <a:effectLst>
            <a:outerShdw blurRad="190500" algn="tl" rotWithShape="0">
              <a:srgbClr val="000000">
                <a:alpha val="70000"/>
              </a:srgbClr>
            </a:outerShdw>
          </a:effectLst>
        </p:spPr>
      </p:pic>
      <p:sp>
        <p:nvSpPr>
          <p:cNvPr id="16" name="TextBox 15">
            <a:extLst>
              <a:ext uri="{FF2B5EF4-FFF2-40B4-BE49-F238E27FC236}">
                <a16:creationId xmlns:a16="http://schemas.microsoft.com/office/drawing/2014/main" id="{184A111F-636C-4FE7-9185-64B335DEDADF}"/>
              </a:ext>
            </a:extLst>
          </p:cNvPr>
          <p:cNvSpPr txBox="1"/>
          <p:nvPr/>
        </p:nvSpPr>
        <p:spPr>
          <a:xfrm>
            <a:off x="1937485" y="4065522"/>
            <a:ext cx="2710715" cy="677108"/>
          </a:xfrm>
          <a:prstGeom prst="rect">
            <a:avLst/>
          </a:prstGeom>
          <a:noFill/>
        </p:spPr>
        <p:txBody>
          <a:bodyPr wrap="square" rtlCol="0">
            <a:spAutoFit/>
          </a:bodyPr>
          <a:lstStyle/>
          <a:p>
            <a:pPr marL="285750" indent="-285750">
              <a:buFont typeface="Wingdings" panose="05000000000000000000" pitchFamily="2" charset="2"/>
              <a:buChar char="§"/>
            </a:pPr>
            <a:r>
              <a:rPr lang="en-US" sz="1400" b="1" dirty="0">
                <a:solidFill>
                  <a:srgbClr val="FF0000"/>
                </a:solidFill>
              </a:rPr>
              <a:t>Elizabeth Connelly</a:t>
            </a:r>
          </a:p>
          <a:p>
            <a:pPr lvl="1"/>
            <a:r>
              <a:rPr lang="en-US" sz="1200" b="1" dirty="0"/>
              <a:t>Connections Coordinator</a:t>
            </a:r>
          </a:p>
          <a:p>
            <a:pPr lvl="1"/>
            <a:r>
              <a:rPr lang="en-US" sz="1200" b="1" dirty="0"/>
              <a:t>econnelly@syntrinity.org</a:t>
            </a:r>
          </a:p>
        </p:txBody>
      </p:sp>
      <p:pic>
        <p:nvPicPr>
          <p:cNvPr id="6" name="Picture 5" descr="A picture containing person, person, indoor, wearing&#10;&#10;Description automatically generated">
            <a:extLst>
              <a:ext uri="{FF2B5EF4-FFF2-40B4-BE49-F238E27FC236}">
                <a16:creationId xmlns:a16="http://schemas.microsoft.com/office/drawing/2014/main" id="{F865B14F-BC61-4BA1-8C81-FC1F870E66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66" t="7794" r="10740" b="24969"/>
          <a:stretch/>
        </p:blipFill>
        <p:spPr>
          <a:xfrm>
            <a:off x="1235985" y="2181225"/>
            <a:ext cx="592815" cy="755515"/>
          </a:xfrm>
          <a:prstGeom prst="rect">
            <a:avLst/>
          </a:prstGeom>
          <a:effectLst>
            <a:outerShdw blurRad="190500" algn="ctr" rotWithShape="0">
              <a:prstClr val="black">
                <a:alpha val="70000"/>
              </a:prstClr>
            </a:outerShdw>
          </a:effectLst>
        </p:spPr>
      </p:pic>
      <p:pic>
        <p:nvPicPr>
          <p:cNvPr id="9" name="Picture 8" descr="A picture containing wall, person, indoor&#10;&#10;Description automatically generated">
            <a:extLst>
              <a:ext uri="{FF2B5EF4-FFF2-40B4-BE49-F238E27FC236}">
                <a16:creationId xmlns:a16="http://schemas.microsoft.com/office/drawing/2014/main" id="{4BBB9C19-9092-2507-B76E-E300355939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877" t="15692" r="10075" b="18105"/>
          <a:stretch/>
        </p:blipFill>
        <p:spPr>
          <a:xfrm>
            <a:off x="4850490" y="2211980"/>
            <a:ext cx="601252" cy="685800"/>
          </a:xfrm>
          <a:prstGeom prst="rect">
            <a:avLst/>
          </a:prstGeom>
          <a:effectLst>
            <a:outerShdw blurRad="190500" algn="tl" rotWithShape="0">
              <a:prstClr val="black">
                <a:alpha val="70000"/>
              </a:prstClr>
            </a:outerShdw>
          </a:effectLst>
        </p:spPr>
      </p:pic>
      <p:pic>
        <p:nvPicPr>
          <p:cNvPr id="18" name="Picture 17" descr="A person smiling for the camera&#10;&#10;Description automatically generated with medium confidence">
            <a:extLst>
              <a:ext uri="{FF2B5EF4-FFF2-40B4-BE49-F238E27FC236}">
                <a16:creationId xmlns:a16="http://schemas.microsoft.com/office/drawing/2014/main" id="{FA8CAAD9-760E-9197-7038-44334660AB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773" t="8344" r="3740" b="15018"/>
          <a:stretch/>
        </p:blipFill>
        <p:spPr>
          <a:xfrm>
            <a:off x="4853670" y="3134252"/>
            <a:ext cx="626384" cy="751948"/>
          </a:xfrm>
          <a:prstGeom prst="rect">
            <a:avLst/>
          </a:prstGeom>
          <a:effectLst>
            <a:outerShdw blurRad="63500" sx="102000" sy="102000" algn="ctr" rotWithShape="0">
              <a:prstClr val="black">
                <a:alpha val="40000"/>
              </a:prstClr>
            </a:outerShdw>
          </a:effectLst>
        </p:spPr>
      </p:pic>
      <p:pic>
        <p:nvPicPr>
          <p:cNvPr id="17" name="Picture 16" descr="A close-up of a person smiling&#10;&#10;Description automatically generated">
            <a:extLst>
              <a:ext uri="{FF2B5EF4-FFF2-40B4-BE49-F238E27FC236}">
                <a16:creationId xmlns:a16="http://schemas.microsoft.com/office/drawing/2014/main" id="{DBFFC8D5-FF95-E5DA-E39D-AB287C74D619}"/>
              </a:ext>
            </a:extLst>
          </p:cNvPr>
          <p:cNvPicPr>
            <a:picLocks noChangeAspect="1"/>
          </p:cNvPicPr>
          <p:nvPr/>
        </p:nvPicPr>
        <p:blipFill>
          <a:blip r:embed="rId7" cstate="print">
            <a:extLst>
              <a:ext uri="{28A0092B-C50C-407E-A947-70E740481C1C}">
                <a14:useLocalDpi xmlns:a14="http://schemas.microsoft.com/office/drawing/2010/main" val="0"/>
              </a:ext>
            </a:extLst>
          </a:blip>
          <a:srcRect b="15658"/>
          <a:stretch/>
        </p:blipFill>
        <p:spPr>
          <a:xfrm>
            <a:off x="1235985" y="4140362"/>
            <a:ext cx="602108" cy="6771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9858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7010400" cy="3262432"/>
          </a:xfrm>
          <a:prstGeom prst="rect">
            <a:avLst/>
          </a:prstGeom>
          <a:noFill/>
        </p:spPr>
        <p:txBody>
          <a:bodyPr wrap="square" rtlCol="0">
            <a:spAutoFit/>
          </a:bodyPr>
          <a:lstStyle/>
          <a:p>
            <a:r>
              <a:rPr lang="en-US" sz="2400" b="1" dirty="0"/>
              <a:t>Supporting</a:t>
            </a:r>
          </a:p>
          <a:p>
            <a:endParaRPr lang="en-US" sz="1400" dirty="0"/>
          </a:p>
          <a:p>
            <a:r>
              <a:rPr lang="en-US" sz="1400" dirty="0"/>
              <a:t>For more than 300 years, the Synod of the Trinity has been a nurturing source of support and resources for its presbyteries as they seek to be faithful to Christ’s commission in their support of vital, mission-oriented congregations.</a:t>
            </a:r>
          </a:p>
          <a:p>
            <a:endParaRPr lang="en-US" sz="1400" dirty="0"/>
          </a:p>
          <a:p>
            <a:r>
              <a:rPr lang="en-US" sz="1400" dirty="0"/>
              <a:t>We work hand-in-hand with the ministry and mission of our presbyteries as they seek to support the witness of congregations, to the end that the church throughout its region becomes a community of faith, hope, love and witness.</a:t>
            </a:r>
          </a:p>
          <a:p>
            <a:endParaRPr lang="en-US" sz="1400" dirty="0"/>
          </a:p>
          <a:p>
            <a:r>
              <a:rPr lang="en-US" sz="1400" dirty="0"/>
              <a:t>The Synod supports presbytery leadership by offering training, networking and continuing education opportunities such as: executive presbyter forums; COM/CPM, PJC and General Assembly trainings; cost-sharing for education for first-time presbytery executives and access to demographic ministry analysis.</a:t>
            </a:r>
          </a:p>
        </p:txBody>
      </p:sp>
      <p:sp>
        <p:nvSpPr>
          <p:cNvPr id="9" name="TextBox 8"/>
          <p:cNvSpPr txBox="1"/>
          <p:nvPr/>
        </p:nvSpPr>
        <p:spPr>
          <a:xfrm>
            <a:off x="8839200" y="6520190"/>
            <a:ext cx="228600" cy="261610"/>
          </a:xfrm>
          <a:prstGeom prst="rect">
            <a:avLst/>
          </a:prstGeom>
          <a:noFill/>
        </p:spPr>
        <p:txBody>
          <a:bodyPr wrap="square" rtlCol="0">
            <a:spAutoFit/>
          </a:bodyPr>
          <a:lstStyle/>
          <a:p>
            <a:r>
              <a:rPr lang="en-US" sz="1100" dirty="0"/>
              <a:t>2</a:t>
            </a:r>
          </a:p>
        </p:txBody>
      </p:sp>
      <p:pic>
        <p:nvPicPr>
          <p:cNvPr id="12" name="Picture 11" descr="A group of people sitting around a table&#10;&#10;Description automatically generated with medium confidence">
            <a:extLst>
              <a:ext uri="{FF2B5EF4-FFF2-40B4-BE49-F238E27FC236}">
                <a16:creationId xmlns:a16="http://schemas.microsoft.com/office/drawing/2014/main" id="{340D2C96-597F-4B09-B481-42E85DD62B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793"/>
          <a:stretch/>
        </p:blipFill>
        <p:spPr>
          <a:xfrm>
            <a:off x="228600" y="3929277"/>
            <a:ext cx="5257800" cy="2776323"/>
          </a:xfrm>
          <a:prstGeom prst="rect">
            <a:avLst/>
          </a:prstGeom>
          <a:effectLst>
            <a:outerShdw blurRad="63500" sx="102000" sy="102000" algn="ctr" rotWithShape="0">
              <a:prstClr val="black">
                <a:alpha val="40000"/>
              </a:prstClr>
            </a:outerShdw>
          </a:effectLst>
        </p:spPr>
      </p:pic>
      <p:sp>
        <p:nvSpPr>
          <p:cNvPr id="3" name="Rectangle 2"/>
          <p:cNvSpPr/>
          <p:nvPr/>
        </p:nvSpPr>
        <p:spPr>
          <a:xfrm>
            <a:off x="242043" y="6236836"/>
            <a:ext cx="1947136" cy="461665"/>
          </a:xfrm>
          <a:prstGeom prst="rect">
            <a:avLst/>
          </a:prstGeom>
        </p:spPr>
        <p:txBody>
          <a:bodyPr wrap="none">
            <a:spAutoFit/>
          </a:bodyPr>
          <a:lstStyle/>
          <a:p>
            <a:r>
              <a:rPr lang="en-US" sz="1200" b="1" dirty="0">
                <a:solidFill>
                  <a:srgbClr val="FFFF00"/>
                </a:solidFill>
              </a:rPr>
              <a:t>Partaking of Communion</a:t>
            </a:r>
          </a:p>
          <a:p>
            <a:pPr algn="ctr"/>
            <a:r>
              <a:rPr lang="en-US" sz="1200" b="1" dirty="0">
                <a:solidFill>
                  <a:srgbClr val="FFFF00"/>
                </a:solidFill>
              </a:rPr>
              <a:t>at the Synod Assembly</a:t>
            </a:r>
          </a:p>
        </p:txBody>
      </p:sp>
      <p:sp>
        <p:nvSpPr>
          <p:cNvPr id="8" name="TextBox 7"/>
          <p:cNvSpPr txBox="1"/>
          <p:nvPr/>
        </p:nvSpPr>
        <p:spPr>
          <a:xfrm>
            <a:off x="5715000" y="3554849"/>
            <a:ext cx="3162300" cy="1169551"/>
          </a:xfrm>
          <a:prstGeom prst="rect">
            <a:avLst/>
          </a:prstGeom>
          <a:noFill/>
        </p:spPr>
        <p:txBody>
          <a:bodyPr wrap="square" rtlCol="0">
            <a:spAutoFit/>
          </a:bodyPr>
          <a:lstStyle/>
          <a:p>
            <a:r>
              <a:rPr lang="en-US" sz="1400" dirty="0"/>
              <a:t>In addition, the Synod participates in objectives relating to the larger mission strategies of the Presbyterian Church (U.S.A.) General Assembly.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pic>
        <p:nvPicPr>
          <p:cNvPr id="14" name="Picture 13" descr="A group of people sitting at tables&#10;&#10;Description automatically generated with medium confidence">
            <a:extLst>
              <a:ext uri="{FF2B5EF4-FFF2-40B4-BE49-F238E27FC236}">
                <a16:creationId xmlns:a16="http://schemas.microsoft.com/office/drawing/2014/main" id="{28DB995F-3836-491A-A8E8-015549A264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266" t="26270" r="10598" b="26858"/>
          <a:stretch/>
        </p:blipFill>
        <p:spPr>
          <a:xfrm>
            <a:off x="5743200" y="4835234"/>
            <a:ext cx="3190500" cy="1599172"/>
          </a:xfrm>
          <a:prstGeom prst="rect">
            <a:avLst/>
          </a:prstGeom>
          <a:effectLst>
            <a:outerShdw blurRad="63500" sx="102000" sy="102000" algn="ctr" rotWithShape="0">
              <a:prstClr val="black">
                <a:alpha val="40000"/>
              </a:prstClr>
            </a:outerShdw>
          </a:effectLst>
        </p:spPr>
      </p:pic>
      <p:sp>
        <p:nvSpPr>
          <p:cNvPr id="2" name="TextBox 1"/>
          <p:cNvSpPr txBox="1"/>
          <p:nvPr/>
        </p:nvSpPr>
        <p:spPr>
          <a:xfrm>
            <a:off x="5660572" y="6157407"/>
            <a:ext cx="1654628" cy="276999"/>
          </a:xfrm>
          <a:prstGeom prst="rect">
            <a:avLst/>
          </a:prstGeom>
          <a:noFill/>
        </p:spPr>
        <p:txBody>
          <a:bodyPr wrap="square" rtlCol="0">
            <a:spAutoFit/>
          </a:bodyPr>
          <a:lstStyle/>
          <a:p>
            <a:r>
              <a:rPr lang="en-US" sz="1200" b="1" dirty="0">
                <a:solidFill>
                  <a:srgbClr val="FFFF00"/>
                </a:solidFill>
              </a:rPr>
              <a:t>Regional Gatherings</a:t>
            </a:r>
          </a:p>
        </p:txBody>
      </p:sp>
      <p:pic>
        <p:nvPicPr>
          <p:cNvPr id="16" name="Picture 15" descr="Text, company name&#10;&#10;Description automatically generated">
            <a:extLst>
              <a:ext uri="{FF2B5EF4-FFF2-40B4-BE49-F238E27FC236}">
                <a16:creationId xmlns:a16="http://schemas.microsoft.com/office/drawing/2014/main" id="{DD0095FD-E489-4E6F-B732-314490F6B1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000" t="19600" r="10000" b="10000"/>
          <a:stretch/>
        </p:blipFill>
        <p:spPr>
          <a:xfrm>
            <a:off x="173182" y="1752600"/>
            <a:ext cx="1655618" cy="1456944"/>
          </a:xfrm>
          <a:prstGeom prst="rect">
            <a:avLst/>
          </a:prstGeom>
          <a:effectLst>
            <a:outerShdw blurRad="63500" sx="102000" sy="102000" algn="ctr" rotWithShape="0">
              <a:prstClr val="black">
                <a:alpha val="40000"/>
              </a:prstClr>
            </a:outerShdw>
          </a:effectLst>
        </p:spPr>
      </p:pic>
      <p:sp>
        <p:nvSpPr>
          <p:cNvPr id="17" name="Rectangle 16">
            <a:extLst>
              <a:ext uri="{FF2B5EF4-FFF2-40B4-BE49-F238E27FC236}">
                <a16:creationId xmlns:a16="http://schemas.microsoft.com/office/drawing/2014/main" id="{7D364A86-F833-45AA-A84E-D47B20B993BA}"/>
              </a:ext>
            </a:extLst>
          </p:cNvPr>
          <p:cNvSpPr/>
          <p:nvPr/>
        </p:nvSpPr>
        <p:spPr>
          <a:xfrm>
            <a:off x="124690" y="3244968"/>
            <a:ext cx="1731818" cy="461665"/>
          </a:xfrm>
          <a:prstGeom prst="rect">
            <a:avLst/>
          </a:prstGeom>
        </p:spPr>
        <p:txBody>
          <a:bodyPr wrap="square">
            <a:spAutoFit/>
          </a:bodyPr>
          <a:lstStyle/>
          <a:p>
            <a:pPr algn="ctr"/>
            <a:r>
              <a:rPr lang="en-US" sz="1200" b="1" dirty="0">
                <a:solidFill>
                  <a:srgbClr val="396E2C"/>
                </a:solidFill>
              </a:rPr>
              <a:t>Virtual work slogan</a:t>
            </a:r>
          </a:p>
          <a:p>
            <a:pPr algn="ctr"/>
            <a:r>
              <a:rPr lang="en-US" sz="1200" b="1" dirty="0">
                <a:solidFill>
                  <a:srgbClr val="396E2C"/>
                </a:solidFill>
              </a:rPr>
              <a:t>during the pandemic</a:t>
            </a:r>
          </a:p>
        </p:txBody>
      </p:sp>
    </p:spTree>
    <p:extLst>
      <p:ext uri="{BB962C8B-B14F-4D97-AF65-F5344CB8AC3E}">
        <p14:creationId xmlns:p14="http://schemas.microsoft.com/office/powerpoint/2010/main" val="113176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76200"/>
            <a:ext cx="7010400" cy="1323439"/>
          </a:xfrm>
          <a:prstGeom prst="rect">
            <a:avLst/>
          </a:prstGeom>
          <a:noFill/>
        </p:spPr>
        <p:txBody>
          <a:bodyPr wrap="square" rtlCol="0">
            <a:spAutoFit/>
          </a:bodyPr>
          <a:lstStyle/>
          <a:p>
            <a:r>
              <a:rPr lang="en-US" sz="2400" b="1" dirty="0"/>
              <a:t>Supporting</a:t>
            </a:r>
          </a:p>
          <a:p>
            <a:endParaRPr lang="en-US" sz="1400" dirty="0"/>
          </a:p>
          <a:p>
            <a:r>
              <a:rPr lang="en-US" sz="1400" dirty="0"/>
              <a:t>The Synod of the Trinity region covers all of Pennsylvania, most of West Virginia except for the eastern panhandle, and the counties of eastern Ohio (with West Virginia’s northern panhandle) generally known as the Upper Ohio Valley.</a:t>
            </a:r>
          </a:p>
        </p:txBody>
      </p:sp>
      <p:sp>
        <p:nvSpPr>
          <p:cNvPr id="9" name="TextBox 8"/>
          <p:cNvSpPr txBox="1"/>
          <p:nvPr/>
        </p:nvSpPr>
        <p:spPr>
          <a:xfrm>
            <a:off x="8839200" y="6520190"/>
            <a:ext cx="228600" cy="261610"/>
          </a:xfrm>
          <a:prstGeom prst="rect">
            <a:avLst/>
          </a:prstGeom>
          <a:noFill/>
        </p:spPr>
        <p:txBody>
          <a:bodyPr wrap="square" rtlCol="0">
            <a:spAutoFit/>
          </a:bodyPr>
          <a:lstStyle/>
          <a:p>
            <a:r>
              <a:rPr lang="en-US" sz="1100" dirty="0"/>
              <a:t>3</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
        <p:nvSpPr>
          <p:cNvPr id="15" name="TextBox 14">
            <a:extLst>
              <a:ext uri="{FF2B5EF4-FFF2-40B4-BE49-F238E27FC236}">
                <a16:creationId xmlns:a16="http://schemas.microsoft.com/office/drawing/2014/main" id="{37290AD2-344E-4919-99FA-A87E95B15DE8}"/>
              </a:ext>
            </a:extLst>
          </p:cNvPr>
          <p:cNvSpPr txBox="1"/>
          <p:nvPr/>
        </p:nvSpPr>
        <p:spPr>
          <a:xfrm>
            <a:off x="4038600" y="4571762"/>
            <a:ext cx="4876800" cy="1600438"/>
          </a:xfrm>
          <a:prstGeom prst="rect">
            <a:avLst/>
          </a:prstGeom>
          <a:noFill/>
        </p:spPr>
        <p:txBody>
          <a:bodyPr wrap="square" rtlCol="0">
            <a:spAutoFit/>
          </a:bodyPr>
          <a:lstStyle/>
          <a:p>
            <a:r>
              <a:rPr lang="en-US" sz="1400" dirty="0"/>
              <a:t>Local proximity issues have also resulted in congregations in New York and Maryland being included in the Synod’s numbers. Our current 15 presbyteries make up the Synod of the Trinity, and these “mid council offices” serve 1,007 churches and 110,278 Presbyterians, making the Synod of the Trinity not only the oldest but also one of the largest in the Presbyterian Church (U.S.A.).</a:t>
            </a:r>
          </a:p>
        </p:txBody>
      </p:sp>
      <p:pic>
        <p:nvPicPr>
          <p:cNvPr id="6" name="Picture 5">
            <a:extLst>
              <a:ext uri="{FF2B5EF4-FFF2-40B4-BE49-F238E27FC236}">
                <a16:creationId xmlns:a16="http://schemas.microsoft.com/office/drawing/2014/main" id="{04CB9C50-EBB2-4BB0-5A41-CCE4744E2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95400"/>
            <a:ext cx="6783449" cy="5562600"/>
          </a:xfrm>
          <a:prstGeom prst="rect">
            <a:avLst/>
          </a:prstGeom>
        </p:spPr>
      </p:pic>
      <p:sp>
        <p:nvSpPr>
          <p:cNvPr id="7" name="TextBox 6">
            <a:extLst>
              <a:ext uri="{FF2B5EF4-FFF2-40B4-BE49-F238E27FC236}">
                <a16:creationId xmlns:a16="http://schemas.microsoft.com/office/drawing/2014/main" id="{DB29A66A-D300-9F53-D371-EB0B3B38040D}"/>
              </a:ext>
            </a:extLst>
          </p:cNvPr>
          <p:cNvSpPr txBox="1"/>
          <p:nvPr/>
        </p:nvSpPr>
        <p:spPr>
          <a:xfrm>
            <a:off x="6248400" y="2281535"/>
            <a:ext cx="914400" cy="461665"/>
          </a:xfrm>
          <a:prstGeom prst="rect">
            <a:avLst/>
          </a:prstGeom>
          <a:noFill/>
        </p:spPr>
        <p:txBody>
          <a:bodyPr wrap="square" rtlCol="0">
            <a:spAutoFit/>
          </a:bodyPr>
          <a:lstStyle/>
          <a:p>
            <a:pPr algn="ctr"/>
            <a:r>
              <a:rPr lang="en-US" sz="1200" dirty="0"/>
              <a:t>Mountain</a:t>
            </a:r>
          </a:p>
          <a:p>
            <a:pPr algn="ctr"/>
            <a:r>
              <a:rPr lang="en-US" sz="1200" dirty="0"/>
              <a:t>Laurel</a:t>
            </a:r>
          </a:p>
        </p:txBody>
      </p:sp>
      <p:sp>
        <p:nvSpPr>
          <p:cNvPr id="8" name="TextBox 7">
            <a:extLst>
              <a:ext uri="{FF2B5EF4-FFF2-40B4-BE49-F238E27FC236}">
                <a16:creationId xmlns:a16="http://schemas.microsoft.com/office/drawing/2014/main" id="{CAA472E2-10DA-AC58-734C-42347CC43DF3}"/>
              </a:ext>
            </a:extLst>
          </p:cNvPr>
          <p:cNvSpPr txBox="1"/>
          <p:nvPr/>
        </p:nvSpPr>
        <p:spPr>
          <a:xfrm>
            <a:off x="4555787" y="2132375"/>
            <a:ext cx="1295400" cy="276999"/>
          </a:xfrm>
          <a:prstGeom prst="rect">
            <a:avLst/>
          </a:prstGeom>
          <a:noFill/>
        </p:spPr>
        <p:txBody>
          <a:bodyPr wrap="square" rtlCol="0">
            <a:spAutoFit/>
          </a:bodyPr>
          <a:lstStyle/>
          <a:p>
            <a:pPr algn="ctr"/>
            <a:r>
              <a:rPr lang="en-US" sz="1200" dirty="0"/>
              <a:t>Northumberland</a:t>
            </a:r>
          </a:p>
        </p:txBody>
      </p:sp>
      <p:sp>
        <p:nvSpPr>
          <p:cNvPr id="13" name="TextBox 12">
            <a:extLst>
              <a:ext uri="{FF2B5EF4-FFF2-40B4-BE49-F238E27FC236}">
                <a16:creationId xmlns:a16="http://schemas.microsoft.com/office/drawing/2014/main" id="{0FF3EA0B-DAD2-E8F4-68C5-C69F23610866}"/>
              </a:ext>
            </a:extLst>
          </p:cNvPr>
          <p:cNvSpPr txBox="1"/>
          <p:nvPr/>
        </p:nvSpPr>
        <p:spPr>
          <a:xfrm>
            <a:off x="6750621" y="3380482"/>
            <a:ext cx="1066800" cy="276999"/>
          </a:xfrm>
          <a:prstGeom prst="rect">
            <a:avLst/>
          </a:prstGeom>
          <a:noFill/>
        </p:spPr>
        <p:txBody>
          <a:bodyPr wrap="square" rtlCol="0">
            <a:spAutoFit/>
          </a:bodyPr>
          <a:lstStyle/>
          <a:p>
            <a:pPr algn="ctr"/>
            <a:r>
              <a:rPr lang="en-US" sz="1200" dirty="0"/>
              <a:t>Philadelphia</a:t>
            </a:r>
          </a:p>
        </p:txBody>
      </p:sp>
      <p:sp>
        <p:nvSpPr>
          <p:cNvPr id="16" name="TextBox 15">
            <a:extLst>
              <a:ext uri="{FF2B5EF4-FFF2-40B4-BE49-F238E27FC236}">
                <a16:creationId xmlns:a16="http://schemas.microsoft.com/office/drawing/2014/main" id="{1543299F-7C46-227C-B2A7-5BC0286FA80B}"/>
              </a:ext>
            </a:extLst>
          </p:cNvPr>
          <p:cNvSpPr txBox="1"/>
          <p:nvPr/>
        </p:nvSpPr>
        <p:spPr>
          <a:xfrm>
            <a:off x="5695558" y="3713321"/>
            <a:ext cx="1066800" cy="276999"/>
          </a:xfrm>
          <a:prstGeom prst="rect">
            <a:avLst/>
          </a:prstGeom>
          <a:noFill/>
        </p:spPr>
        <p:txBody>
          <a:bodyPr wrap="square" rtlCol="0">
            <a:spAutoFit/>
          </a:bodyPr>
          <a:lstStyle/>
          <a:p>
            <a:pPr algn="ctr"/>
            <a:r>
              <a:rPr lang="en-US" sz="1200" dirty="0"/>
              <a:t>Donegal</a:t>
            </a:r>
          </a:p>
        </p:txBody>
      </p:sp>
      <p:sp>
        <p:nvSpPr>
          <p:cNvPr id="17" name="TextBox 16">
            <a:extLst>
              <a:ext uri="{FF2B5EF4-FFF2-40B4-BE49-F238E27FC236}">
                <a16:creationId xmlns:a16="http://schemas.microsoft.com/office/drawing/2014/main" id="{1641AA72-34F9-B034-61F6-CAC6293C72A9}"/>
              </a:ext>
            </a:extLst>
          </p:cNvPr>
          <p:cNvSpPr txBox="1"/>
          <p:nvPr/>
        </p:nvSpPr>
        <p:spPr>
          <a:xfrm>
            <a:off x="5105400" y="3304401"/>
            <a:ext cx="742558" cy="276999"/>
          </a:xfrm>
          <a:prstGeom prst="rect">
            <a:avLst/>
          </a:prstGeom>
          <a:noFill/>
        </p:spPr>
        <p:txBody>
          <a:bodyPr wrap="square" rtlCol="0">
            <a:spAutoFit/>
          </a:bodyPr>
          <a:lstStyle/>
          <a:p>
            <a:pPr algn="ctr"/>
            <a:r>
              <a:rPr lang="en-US" sz="1200" dirty="0"/>
              <a:t>Carlisle</a:t>
            </a:r>
          </a:p>
        </p:txBody>
      </p:sp>
      <p:sp>
        <p:nvSpPr>
          <p:cNvPr id="18" name="TextBox 17">
            <a:extLst>
              <a:ext uri="{FF2B5EF4-FFF2-40B4-BE49-F238E27FC236}">
                <a16:creationId xmlns:a16="http://schemas.microsoft.com/office/drawing/2014/main" id="{46D54CD7-2305-174D-B9BC-5722EBA7F4B5}"/>
              </a:ext>
            </a:extLst>
          </p:cNvPr>
          <p:cNvSpPr txBox="1"/>
          <p:nvPr/>
        </p:nvSpPr>
        <p:spPr>
          <a:xfrm>
            <a:off x="4306124" y="2743200"/>
            <a:ext cx="1027876" cy="276999"/>
          </a:xfrm>
          <a:prstGeom prst="rect">
            <a:avLst/>
          </a:prstGeom>
          <a:noFill/>
        </p:spPr>
        <p:txBody>
          <a:bodyPr wrap="square" rtlCol="0">
            <a:spAutoFit/>
          </a:bodyPr>
          <a:lstStyle/>
          <a:p>
            <a:pPr algn="ctr"/>
            <a:r>
              <a:rPr lang="en-US" sz="1200" dirty="0"/>
              <a:t>Huntingdon</a:t>
            </a:r>
          </a:p>
        </p:txBody>
      </p:sp>
      <p:sp>
        <p:nvSpPr>
          <p:cNvPr id="19" name="TextBox 18">
            <a:extLst>
              <a:ext uri="{FF2B5EF4-FFF2-40B4-BE49-F238E27FC236}">
                <a16:creationId xmlns:a16="http://schemas.microsoft.com/office/drawing/2014/main" id="{7D5B9BF7-2650-4415-AE5D-E19052A357C9}"/>
              </a:ext>
            </a:extLst>
          </p:cNvPr>
          <p:cNvSpPr txBox="1"/>
          <p:nvPr/>
        </p:nvSpPr>
        <p:spPr>
          <a:xfrm>
            <a:off x="3124200" y="1856601"/>
            <a:ext cx="1027876" cy="276999"/>
          </a:xfrm>
          <a:prstGeom prst="rect">
            <a:avLst/>
          </a:prstGeom>
          <a:noFill/>
        </p:spPr>
        <p:txBody>
          <a:bodyPr wrap="square" rtlCol="0">
            <a:spAutoFit/>
          </a:bodyPr>
          <a:lstStyle/>
          <a:p>
            <a:pPr algn="ctr"/>
            <a:r>
              <a:rPr lang="en-US" sz="1200" dirty="0"/>
              <a:t>Lake Erie</a:t>
            </a:r>
          </a:p>
        </p:txBody>
      </p:sp>
      <p:sp>
        <p:nvSpPr>
          <p:cNvPr id="20" name="TextBox 19">
            <a:extLst>
              <a:ext uri="{FF2B5EF4-FFF2-40B4-BE49-F238E27FC236}">
                <a16:creationId xmlns:a16="http://schemas.microsoft.com/office/drawing/2014/main" id="{399FC2DB-2724-1AB6-D6DE-02C6F0F20F24}"/>
              </a:ext>
            </a:extLst>
          </p:cNvPr>
          <p:cNvSpPr txBox="1"/>
          <p:nvPr/>
        </p:nvSpPr>
        <p:spPr>
          <a:xfrm>
            <a:off x="2133600" y="3258234"/>
            <a:ext cx="609600" cy="646331"/>
          </a:xfrm>
          <a:prstGeom prst="rect">
            <a:avLst/>
          </a:prstGeom>
          <a:noFill/>
        </p:spPr>
        <p:txBody>
          <a:bodyPr wrap="square" rtlCol="0">
            <a:spAutoFit/>
          </a:bodyPr>
          <a:lstStyle/>
          <a:p>
            <a:pPr algn="ctr"/>
            <a:r>
              <a:rPr lang="en-US" sz="1200" dirty="0"/>
              <a:t>Upper</a:t>
            </a:r>
          </a:p>
          <a:p>
            <a:pPr algn="ctr"/>
            <a:r>
              <a:rPr lang="en-US" sz="1200" dirty="0"/>
              <a:t>Ohio</a:t>
            </a:r>
          </a:p>
          <a:p>
            <a:pPr algn="ctr"/>
            <a:r>
              <a:rPr lang="en-US" sz="1200" dirty="0"/>
              <a:t>Valley</a:t>
            </a:r>
          </a:p>
        </p:txBody>
      </p:sp>
      <p:sp>
        <p:nvSpPr>
          <p:cNvPr id="21" name="TextBox 20">
            <a:extLst>
              <a:ext uri="{FF2B5EF4-FFF2-40B4-BE49-F238E27FC236}">
                <a16:creationId xmlns:a16="http://schemas.microsoft.com/office/drawing/2014/main" id="{94ABCAA0-FB86-5181-331B-F56A176A3C2B}"/>
              </a:ext>
            </a:extLst>
          </p:cNvPr>
          <p:cNvSpPr txBox="1"/>
          <p:nvPr/>
        </p:nvSpPr>
        <p:spPr>
          <a:xfrm>
            <a:off x="1984442" y="5100935"/>
            <a:ext cx="697177" cy="461665"/>
          </a:xfrm>
          <a:prstGeom prst="rect">
            <a:avLst/>
          </a:prstGeom>
          <a:noFill/>
        </p:spPr>
        <p:txBody>
          <a:bodyPr wrap="square" rtlCol="0">
            <a:spAutoFit/>
          </a:bodyPr>
          <a:lstStyle/>
          <a:p>
            <a:pPr algn="ctr"/>
            <a:r>
              <a:rPr lang="en-US" sz="1200" dirty="0"/>
              <a:t>West</a:t>
            </a:r>
          </a:p>
          <a:p>
            <a:pPr algn="ctr"/>
            <a:r>
              <a:rPr lang="en-US" sz="1200" dirty="0"/>
              <a:t>Virginia</a:t>
            </a:r>
          </a:p>
        </p:txBody>
      </p:sp>
      <p:sp>
        <p:nvSpPr>
          <p:cNvPr id="22" name="TextBox 21">
            <a:extLst>
              <a:ext uri="{FF2B5EF4-FFF2-40B4-BE49-F238E27FC236}">
                <a16:creationId xmlns:a16="http://schemas.microsoft.com/office/drawing/2014/main" id="{77A59DE7-882C-9CF5-0890-132D0BC4168D}"/>
              </a:ext>
            </a:extLst>
          </p:cNvPr>
          <p:cNvSpPr txBox="1"/>
          <p:nvPr/>
        </p:nvSpPr>
        <p:spPr>
          <a:xfrm>
            <a:off x="3314680" y="3581399"/>
            <a:ext cx="857682" cy="276999"/>
          </a:xfrm>
          <a:prstGeom prst="rect">
            <a:avLst/>
          </a:prstGeom>
          <a:noFill/>
        </p:spPr>
        <p:txBody>
          <a:bodyPr wrap="square" rtlCol="0">
            <a:spAutoFit/>
          </a:bodyPr>
          <a:lstStyle/>
          <a:p>
            <a:pPr algn="ctr"/>
            <a:r>
              <a:rPr lang="en-US" sz="1200" dirty="0"/>
              <a:t>Redstone</a:t>
            </a:r>
          </a:p>
        </p:txBody>
      </p:sp>
      <p:sp>
        <p:nvSpPr>
          <p:cNvPr id="23" name="TextBox 22">
            <a:extLst>
              <a:ext uri="{FF2B5EF4-FFF2-40B4-BE49-F238E27FC236}">
                <a16:creationId xmlns:a16="http://schemas.microsoft.com/office/drawing/2014/main" id="{B99572F1-582C-54E0-1E71-8B400058C216}"/>
              </a:ext>
            </a:extLst>
          </p:cNvPr>
          <p:cNvSpPr txBox="1"/>
          <p:nvPr/>
        </p:nvSpPr>
        <p:spPr>
          <a:xfrm>
            <a:off x="3467925" y="2542401"/>
            <a:ext cx="1027875" cy="276999"/>
          </a:xfrm>
          <a:prstGeom prst="rect">
            <a:avLst/>
          </a:prstGeom>
          <a:noFill/>
        </p:spPr>
        <p:txBody>
          <a:bodyPr wrap="square" rtlCol="0">
            <a:spAutoFit/>
          </a:bodyPr>
          <a:lstStyle/>
          <a:p>
            <a:pPr algn="ctr"/>
            <a:r>
              <a:rPr lang="en-US" sz="1200" dirty="0"/>
              <a:t>Kiskiminetas</a:t>
            </a:r>
          </a:p>
        </p:txBody>
      </p:sp>
      <p:cxnSp>
        <p:nvCxnSpPr>
          <p:cNvPr id="24" name="Straight Connector 23">
            <a:extLst>
              <a:ext uri="{FF2B5EF4-FFF2-40B4-BE49-F238E27FC236}">
                <a16:creationId xmlns:a16="http://schemas.microsoft.com/office/drawing/2014/main" id="{58E6B9B2-D8B8-2432-B603-B784371ECF97}"/>
              </a:ext>
            </a:extLst>
          </p:cNvPr>
          <p:cNvCxnSpPr>
            <a:cxnSpLocks/>
          </p:cNvCxnSpPr>
          <p:nvPr/>
        </p:nvCxnSpPr>
        <p:spPr>
          <a:xfrm flipH="1">
            <a:off x="1676400" y="3851820"/>
            <a:ext cx="1295400" cy="296341"/>
          </a:xfrm>
          <a:prstGeom prst="line">
            <a:avLst/>
          </a:prstGeom>
          <a:ln w="1905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21664477-C0CC-F61D-EA49-5A6BF56E57BE}"/>
              </a:ext>
            </a:extLst>
          </p:cNvPr>
          <p:cNvSpPr txBox="1"/>
          <p:nvPr/>
        </p:nvSpPr>
        <p:spPr>
          <a:xfrm>
            <a:off x="685800" y="4009661"/>
            <a:ext cx="990600" cy="276999"/>
          </a:xfrm>
          <a:prstGeom prst="rect">
            <a:avLst/>
          </a:prstGeom>
          <a:noFill/>
        </p:spPr>
        <p:txBody>
          <a:bodyPr wrap="square" rtlCol="0">
            <a:spAutoFit/>
          </a:bodyPr>
          <a:lstStyle/>
          <a:p>
            <a:pPr algn="ctr"/>
            <a:r>
              <a:rPr lang="en-US" sz="1200" dirty="0"/>
              <a:t>Washington</a:t>
            </a:r>
          </a:p>
        </p:txBody>
      </p:sp>
      <p:sp>
        <p:nvSpPr>
          <p:cNvPr id="29" name="TextBox 28">
            <a:extLst>
              <a:ext uri="{FF2B5EF4-FFF2-40B4-BE49-F238E27FC236}">
                <a16:creationId xmlns:a16="http://schemas.microsoft.com/office/drawing/2014/main" id="{AD23CB82-C1EE-E8E7-25B7-4A4194476EE9}"/>
              </a:ext>
            </a:extLst>
          </p:cNvPr>
          <p:cNvSpPr txBox="1"/>
          <p:nvPr/>
        </p:nvSpPr>
        <p:spPr>
          <a:xfrm>
            <a:off x="1287336" y="2575761"/>
            <a:ext cx="914400" cy="276999"/>
          </a:xfrm>
          <a:prstGeom prst="rect">
            <a:avLst/>
          </a:prstGeom>
          <a:noFill/>
        </p:spPr>
        <p:txBody>
          <a:bodyPr wrap="square" rtlCol="0">
            <a:spAutoFit/>
          </a:bodyPr>
          <a:lstStyle/>
          <a:p>
            <a:pPr algn="ctr"/>
            <a:r>
              <a:rPr lang="en-US" sz="1200" dirty="0"/>
              <a:t>Pittsburgh</a:t>
            </a:r>
          </a:p>
        </p:txBody>
      </p:sp>
      <p:cxnSp>
        <p:nvCxnSpPr>
          <p:cNvPr id="30" name="Straight Connector 29">
            <a:extLst>
              <a:ext uri="{FF2B5EF4-FFF2-40B4-BE49-F238E27FC236}">
                <a16:creationId xmlns:a16="http://schemas.microsoft.com/office/drawing/2014/main" id="{7AE93644-B206-EBF9-F965-F0C1B635B941}"/>
              </a:ext>
            </a:extLst>
          </p:cNvPr>
          <p:cNvCxnSpPr>
            <a:cxnSpLocks/>
          </p:cNvCxnSpPr>
          <p:nvPr/>
        </p:nvCxnSpPr>
        <p:spPr>
          <a:xfrm flipH="1" flipV="1">
            <a:off x="2097974" y="2814932"/>
            <a:ext cx="1142155" cy="470126"/>
          </a:xfrm>
          <a:prstGeom prst="line">
            <a:avLst/>
          </a:prstGeom>
          <a:ln w="19050"/>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FED1DB78-0E1C-1D69-AA67-DD39296984F2}"/>
              </a:ext>
            </a:extLst>
          </p:cNvPr>
          <p:cNvSpPr txBox="1"/>
          <p:nvPr/>
        </p:nvSpPr>
        <p:spPr>
          <a:xfrm>
            <a:off x="2779660" y="2650866"/>
            <a:ext cx="857682" cy="461665"/>
          </a:xfrm>
          <a:prstGeom prst="rect">
            <a:avLst/>
          </a:prstGeom>
          <a:noFill/>
        </p:spPr>
        <p:txBody>
          <a:bodyPr wrap="square" rtlCol="0">
            <a:spAutoFit/>
          </a:bodyPr>
          <a:lstStyle/>
          <a:p>
            <a:pPr algn="ctr"/>
            <a:r>
              <a:rPr lang="en-US" sz="1200" dirty="0"/>
              <a:t>Beaver-Butler</a:t>
            </a:r>
          </a:p>
        </p:txBody>
      </p:sp>
      <p:cxnSp>
        <p:nvCxnSpPr>
          <p:cNvPr id="34" name="Straight Connector 33">
            <a:extLst>
              <a:ext uri="{FF2B5EF4-FFF2-40B4-BE49-F238E27FC236}">
                <a16:creationId xmlns:a16="http://schemas.microsoft.com/office/drawing/2014/main" id="{24396F3A-B58B-F881-AC00-38E3BB55DACC}"/>
              </a:ext>
            </a:extLst>
          </p:cNvPr>
          <p:cNvCxnSpPr>
            <a:cxnSpLocks/>
          </p:cNvCxnSpPr>
          <p:nvPr/>
        </p:nvCxnSpPr>
        <p:spPr>
          <a:xfrm>
            <a:off x="2438400" y="2352413"/>
            <a:ext cx="551234" cy="167472"/>
          </a:xfrm>
          <a:prstGeom prst="line">
            <a:avLst/>
          </a:prstGeom>
          <a:ln w="19050"/>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EF11475E-1ECD-E6CE-67A6-A7AD112C981B}"/>
              </a:ext>
            </a:extLst>
          </p:cNvPr>
          <p:cNvSpPr txBox="1"/>
          <p:nvPr/>
        </p:nvSpPr>
        <p:spPr>
          <a:xfrm>
            <a:off x="1583987" y="2200046"/>
            <a:ext cx="914400" cy="276999"/>
          </a:xfrm>
          <a:prstGeom prst="rect">
            <a:avLst/>
          </a:prstGeom>
          <a:noFill/>
        </p:spPr>
        <p:txBody>
          <a:bodyPr wrap="square" rtlCol="0">
            <a:spAutoFit/>
          </a:bodyPr>
          <a:lstStyle/>
          <a:p>
            <a:pPr algn="ctr"/>
            <a:r>
              <a:rPr lang="en-US" sz="1200" dirty="0"/>
              <a:t>Shenango</a:t>
            </a:r>
          </a:p>
        </p:txBody>
      </p:sp>
    </p:spTree>
    <p:extLst>
      <p:ext uri="{BB962C8B-B14F-4D97-AF65-F5344CB8AC3E}">
        <p14:creationId xmlns:p14="http://schemas.microsoft.com/office/powerpoint/2010/main" val="60238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76200"/>
            <a:ext cx="7048500" cy="4278094"/>
          </a:xfrm>
          <a:prstGeom prst="rect">
            <a:avLst/>
          </a:prstGeom>
          <a:noFill/>
        </p:spPr>
        <p:txBody>
          <a:bodyPr wrap="square" rtlCol="0">
            <a:spAutoFit/>
          </a:bodyPr>
          <a:lstStyle/>
          <a:p>
            <a:r>
              <a:rPr lang="en-US" sz="2400" b="1" dirty="0"/>
              <a:t>Our calling</a:t>
            </a:r>
          </a:p>
          <a:p>
            <a:endParaRPr lang="en-US" sz="1000" dirty="0"/>
          </a:p>
          <a:p>
            <a:r>
              <a:rPr lang="en-US" sz="1600" b="1" dirty="0"/>
              <a:t>Synod’s primary end:</a:t>
            </a:r>
          </a:p>
          <a:p>
            <a:pPr marL="285750" indent="-285750">
              <a:buSzPct val="125000"/>
              <a:buFont typeface="Wingdings" panose="05000000000000000000" pitchFamily="2" charset="2"/>
              <a:buChar char="Ø"/>
            </a:pPr>
            <a:r>
              <a:rPr lang="en-US" sz="1400" dirty="0"/>
              <a:t>As part of the body of Christ, The Synod of the Trinity, through the responsible use of shared resources, supports and challenges presbyteries to be vital, innovative and faithful in their collaborative and distinctive callings.</a:t>
            </a:r>
          </a:p>
          <a:p>
            <a:endParaRPr lang="en-US" sz="1000" dirty="0"/>
          </a:p>
          <a:p>
            <a:r>
              <a:rPr lang="en-US" sz="1600" b="1" dirty="0"/>
              <a:t>Secondary ends:</a:t>
            </a:r>
          </a:p>
          <a:p>
            <a:pPr marL="285750" indent="-285750">
              <a:buClr>
                <a:srgbClr val="FF0000"/>
              </a:buClr>
              <a:buSzPct val="125000"/>
              <a:buFont typeface="Wingdings" panose="05000000000000000000" pitchFamily="2" charset="2"/>
              <a:buChar char="Ø"/>
            </a:pPr>
            <a:r>
              <a:rPr lang="en-US" sz="1400" dirty="0"/>
              <a:t>Connecting presbytery leadership for coordination, spiritual support and sharing best practices.</a:t>
            </a:r>
          </a:p>
          <a:p>
            <a:pPr marL="285750" indent="-285750">
              <a:buClr>
                <a:srgbClr val="FF0000"/>
              </a:buClr>
              <a:buSzPct val="125000"/>
              <a:buFont typeface="Wingdings" panose="05000000000000000000" pitchFamily="2" charset="2"/>
              <a:buChar char="Ø"/>
            </a:pPr>
            <a:r>
              <a:rPr lang="en-US" sz="1400" dirty="0"/>
              <a:t>Encouraging innovation in, between and among presbyteries through the use of human, programmatic and financial resources.</a:t>
            </a:r>
          </a:p>
          <a:p>
            <a:pPr marL="285750" indent="-285750">
              <a:buSzPct val="125000"/>
              <a:buFont typeface="Wingdings" panose="05000000000000000000" pitchFamily="2" charset="2"/>
              <a:buChar char="Ø"/>
            </a:pPr>
            <a:r>
              <a:rPr lang="en-US" sz="1400" dirty="0"/>
              <a:t>Providing services of education and nurture for presbyteries.</a:t>
            </a:r>
          </a:p>
          <a:p>
            <a:pPr marL="285750" indent="-285750">
              <a:buSzPct val="125000"/>
              <a:buFont typeface="Wingdings" panose="05000000000000000000" pitchFamily="2" charset="2"/>
              <a:buChar char="Ø"/>
            </a:pPr>
            <a:r>
              <a:rPr lang="en-US" sz="1400" dirty="0"/>
              <a:t>Encouraging partnerships among presbyteries in joint and shared mission and ministry.</a:t>
            </a:r>
          </a:p>
          <a:p>
            <a:pPr marL="285750" indent="-285750">
              <a:buSzPct val="125000"/>
              <a:buFont typeface="Wingdings" panose="05000000000000000000" pitchFamily="2" charset="2"/>
              <a:buChar char="Ø"/>
            </a:pPr>
            <a:r>
              <a:rPr lang="en-US" sz="1400" dirty="0"/>
              <a:t>Nurturing relationships within the larger church for the purpose of greater witness.</a:t>
            </a:r>
          </a:p>
          <a:p>
            <a:pPr marL="285750" indent="-285750">
              <a:buClr>
                <a:srgbClr val="FF0000"/>
              </a:buClr>
              <a:buSzPct val="125000"/>
              <a:buFont typeface="Wingdings" panose="05000000000000000000" pitchFamily="2" charset="2"/>
              <a:buChar char="Ø"/>
            </a:pPr>
            <a:r>
              <a:rPr lang="en-US" sz="1400" dirty="0"/>
              <a:t>Fostering conversation and mutual understanding among presbyteries for action toward and promotion of justice and righteousness. (Amos 5:24-25)</a:t>
            </a:r>
          </a:p>
        </p:txBody>
      </p:sp>
      <p:sp>
        <p:nvSpPr>
          <p:cNvPr id="7" name="TextBox 6"/>
          <p:cNvSpPr txBox="1"/>
          <p:nvPr/>
        </p:nvSpPr>
        <p:spPr>
          <a:xfrm>
            <a:off x="8839200" y="6520190"/>
            <a:ext cx="228600" cy="261610"/>
          </a:xfrm>
          <a:prstGeom prst="rect">
            <a:avLst/>
          </a:prstGeom>
          <a:noFill/>
        </p:spPr>
        <p:txBody>
          <a:bodyPr wrap="square" rtlCol="0">
            <a:spAutoFit/>
          </a:bodyPr>
          <a:lstStyle/>
          <a:p>
            <a:r>
              <a:rPr lang="en-US" sz="1100" dirty="0"/>
              <a:t>4</a:t>
            </a:r>
          </a:p>
        </p:txBody>
      </p:sp>
      <p:sp>
        <p:nvSpPr>
          <p:cNvPr id="3" name="TextBox 2"/>
          <p:cNvSpPr txBox="1"/>
          <p:nvPr/>
        </p:nvSpPr>
        <p:spPr>
          <a:xfrm>
            <a:off x="5766881" y="4709517"/>
            <a:ext cx="3048000" cy="1538883"/>
          </a:xfrm>
          <a:prstGeom prst="rect">
            <a:avLst/>
          </a:prstGeom>
          <a:noFill/>
        </p:spPr>
        <p:txBody>
          <a:bodyPr wrap="square" rtlCol="0">
            <a:spAutoFit/>
          </a:bodyPr>
          <a:lstStyle/>
          <a:p>
            <a:r>
              <a:rPr lang="en-US" sz="2400" b="1" dirty="0"/>
              <a:t>Leading</a:t>
            </a:r>
            <a:endParaRPr lang="en-US" sz="2400" dirty="0"/>
          </a:p>
          <a:p>
            <a:r>
              <a:rPr lang="en-US" sz="1400" dirty="0"/>
              <a:t>The Synod Assembly is comprised of 32 commissioners representing each of the Synod’s 15 presbyteries plus six racial ethnic at-large commissioners.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
        <p:nvSpPr>
          <p:cNvPr id="5" name="TextBox 4">
            <a:extLst>
              <a:ext uri="{FF2B5EF4-FFF2-40B4-BE49-F238E27FC236}">
                <a16:creationId xmlns:a16="http://schemas.microsoft.com/office/drawing/2014/main" id="{D058550E-070F-4F3B-B508-5CCD06E5E289}"/>
              </a:ext>
            </a:extLst>
          </p:cNvPr>
          <p:cNvSpPr txBox="1"/>
          <p:nvPr/>
        </p:nvSpPr>
        <p:spPr>
          <a:xfrm>
            <a:off x="68094" y="2317654"/>
            <a:ext cx="1828800" cy="1200329"/>
          </a:xfrm>
          <a:prstGeom prst="rect">
            <a:avLst/>
          </a:prstGeom>
          <a:noFill/>
        </p:spPr>
        <p:txBody>
          <a:bodyPr wrap="square" rtlCol="0">
            <a:spAutoFit/>
          </a:bodyPr>
          <a:lstStyle/>
          <a:p>
            <a:pPr marL="285750" indent="-285750">
              <a:buClr>
                <a:srgbClr val="FF0000"/>
              </a:buClr>
              <a:buSzPct val="125000"/>
              <a:buFont typeface="Wingdings" panose="05000000000000000000" pitchFamily="2" charset="2"/>
              <a:buChar char="Ø"/>
            </a:pPr>
            <a:r>
              <a:rPr lang="en-US" sz="1200" dirty="0"/>
              <a:t>Denotes an end that has been emphasized for the work of the Synod by the Governing Commission.</a:t>
            </a:r>
          </a:p>
        </p:txBody>
      </p:sp>
      <p:pic>
        <p:nvPicPr>
          <p:cNvPr id="10" name="Picture 9">
            <a:extLst>
              <a:ext uri="{FF2B5EF4-FFF2-40B4-BE49-F238E27FC236}">
                <a16:creationId xmlns:a16="http://schemas.microsoft.com/office/drawing/2014/main" id="{FBC39B64-C179-7957-EA11-A2EC822B3A27}"/>
              </a:ext>
            </a:extLst>
          </p:cNvPr>
          <p:cNvPicPr>
            <a:picLocks noChangeAspect="1"/>
          </p:cNvPicPr>
          <p:nvPr/>
        </p:nvPicPr>
        <p:blipFill>
          <a:blip r:embed="rId3" cstate="print">
            <a:extLst>
              <a:ext uri="{28A0092B-C50C-407E-A947-70E740481C1C}">
                <a14:useLocalDpi xmlns:a14="http://schemas.microsoft.com/office/drawing/2010/main" val="0"/>
              </a:ext>
            </a:extLst>
          </a:blip>
          <a:srcRect l="5833" t="26251" b="7011"/>
          <a:stretch>
            <a:fillRect/>
          </a:stretch>
        </p:blipFill>
        <p:spPr>
          <a:xfrm>
            <a:off x="273996" y="4343400"/>
            <a:ext cx="5048250" cy="2385200"/>
          </a:xfrm>
          <a:prstGeom prst="rect">
            <a:avLst/>
          </a:prstGeom>
          <a:effectLst>
            <a:outerShdw blurRad="63500" sx="102000" sy="102000" algn="ctr" rotWithShape="0">
              <a:prstClr val="black">
                <a:alpha val="40000"/>
              </a:prstClr>
            </a:outerShdw>
          </a:effectLst>
        </p:spPr>
      </p:pic>
      <p:sp>
        <p:nvSpPr>
          <p:cNvPr id="6" name="Rectangle 5"/>
          <p:cNvSpPr/>
          <p:nvPr/>
        </p:nvSpPr>
        <p:spPr>
          <a:xfrm>
            <a:off x="1828800" y="6248400"/>
            <a:ext cx="2743200" cy="461665"/>
          </a:xfrm>
          <a:prstGeom prst="rect">
            <a:avLst/>
          </a:prstGeom>
        </p:spPr>
        <p:txBody>
          <a:bodyPr wrap="square">
            <a:spAutoFit/>
          </a:bodyPr>
          <a:lstStyle/>
          <a:p>
            <a:pPr algn="ctr"/>
            <a:r>
              <a:rPr lang="en-US" sz="1200" b="1" dirty="0">
                <a:solidFill>
                  <a:srgbClr val="FFFF00"/>
                </a:solidFill>
              </a:rPr>
              <a:t>Synod commissioners gather</a:t>
            </a:r>
          </a:p>
          <a:p>
            <a:pPr algn="ctr"/>
            <a:r>
              <a:rPr lang="en-US" sz="1200" b="1" dirty="0">
                <a:solidFill>
                  <a:srgbClr val="FFFF00"/>
                </a:solidFill>
              </a:rPr>
              <a:t>at a Synod Assembly</a:t>
            </a:r>
          </a:p>
        </p:txBody>
      </p:sp>
    </p:spTree>
    <p:extLst>
      <p:ext uri="{BB962C8B-B14F-4D97-AF65-F5344CB8AC3E}">
        <p14:creationId xmlns:p14="http://schemas.microsoft.com/office/powerpoint/2010/main" val="134275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932DD-5B7C-B836-9BA4-524BE1C38A5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8C7CA25-37C7-5BF2-8C9A-DF5C0CC6EF19}"/>
              </a:ext>
            </a:extLst>
          </p:cNvPr>
          <p:cNvSpPr txBox="1"/>
          <p:nvPr/>
        </p:nvSpPr>
        <p:spPr>
          <a:xfrm>
            <a:off x="1905001" y="76200"/>
            <a:ext cx="6705600" cy="3724096"/>
          </a:xfrm>
          <a:prstGeom prst="rect">
            <a:avLst/>
          </a:prstGeom>
          <a:noFill/>
        </p:spPr>
        <p:txBody>
          <a:bodyPr wrap="square" rtlCol="0">
            <a:spAutoFit/>
          </a:bodyPr>
          <a:lstStyle/>
          <a:p>
            <a:r>
              <a:rPr lang="en-US" sz="2400" b="1" dirty="0"/>
              <a:t>Leading</a:t>
            </a:r>
          </a:p>
          <a:p>
            <a:endParaRPr lang="en-US" sz="1000" b="1" dirty="0"/>
          </a:p>
          <a:p>
            <a:pPr>
              <a:buSzPct val="125000"/>
            </a:pPr>
            <a:r>
              <a:rPr lang="en-US" sz="1400" dirty="0"/>
              <a:t>Since 2015, the Synod of the Trinity has been following a model of governance and leadership created by John and Miriam Carver called “Policy Governance.” This format is based on four philosophical pillars:</a:t>
            </a:r>
          </a:p>
          <a:p>
            <a:pPr marL="742950" lvl="1" indent="-285750">
              <a:buSzPct val="125000"/>
              <a:buFont typeface="Wingdings" panose="05000000000000000000" pitchFamily="2" charset="2"/>
              <a:buChar char="Ø"/>
            </a:pPr>
            <a:r>
              <a:rPr lang="en-US" sz="1400" dirty="0"/>
              <a:t>Accountability</a:t>
            </a:r>
          </a:p>
          <a:p>
            <a:pPr marL="742950" lvl="1" indent="-285750">
              <a:buSzPct val="125000"/>
              <a:buFont typeface="Wingdings" panose="05000000000000000000" pitchFamily="2" charset="2"/>
              <a:buChar char="Ø"/>
            </a:pPr>
            <a:r>
              <a:rPr lang="en-US" sz="1400" dirty="0"/>
              <a:t>Servant Leadership</a:t>
            </a:r>
          </a:p>
          <a:p>
            <a:pPr marL="742950" lvl="1" indent="-285750">
              <a:buSzPct val="125000"/>
              <a:buFont typeface="Wingdings" panose="05000000000000000000" pitchFamily="2" charset="2"/>
              <a:buChar char="Ø"/>
            </a:pPr>
            <a:r>
              <a:rPr lang="en-US" sz="1400" dirty="0"/>
              <a:t>Clarity of Group Values</a:t>
            </a:r>
          </a:p>
          <a:p>
            <a:pPr marL="742950" lvl="1" indent="-285750">
              <a:buSzPct val="125000"/>
              <a:buFont typeface="Wingdings" panose="05000000000000000000" pitchFamily="2" charset="2"/>
              <a:buChar char="Ø"/>
            </a:pPr>
            <a:r>
              <a:rPr lang="en-US" sz="1400" dirty="0"/>
              <a:t>Empowerment</a:t>
            </a:r>
          </a:p>
          <a:p>
            <a:pPr marL="742950" lvl="1" indent="-285750">
              <a:buSzPct val="125000"/>
              <a:buFont typeface="Wingdings" panose="05000000000000000000" pitchFamily="2" charset="2"/>
              <a:buChar char="Ø"/>
            </a:pPr>
            <a:endParaRPr lang="en-US" sz="1200" dirty="0"/>
          </a:p>
          <a:p>
            <a:pPr>
              <a:buSzPct val="125000"/>
            </a:pPr>
            <a:r>
              <a:rPr lang="en-US" sz="1400" dirty="0"/>
              <a:t>Through this governance model, the Synod’s primary stakeholders are its member presbyteries and their congregations, whom the Carvers label as “owners.” A Governing Commission (a leadership board acting on behalf of the Synod Assembly throughout the year) attends to the Synod’s primary documents while the Synod executive leads and works closely with staff and volunteers to implement the Synod’s ends.</a:t>
            </a:r>
          </a:p>
        </p:txBody>
      </p:sp>
      <p:sp>
        <p:nvSpPr>
          <p:cNvPr id="7" name="TextBox 6">
            <a:extLst>
              <a:ext uri="{FF2B5EF4-FFF2-40B4-BE49-F238E27FC236}">
                <a16:creationId xmlns:a16="http://schemas.microsoft.com/office/drawing/2014/main" id="{26E7E80A-6B41-08B9-C0D6-C42CD055CE0E}"/>
              </a:ext>
            </a:extLst>
          </p:cNvPr>
          <p:cNvSpPr txBox="1"/>
          <p:nvPr/>
        </p:nvSpPr>
        <p:spPr>
          <a:xfrm>
            <a:off x="8839200" y="6520190"/>
            <a:ext cx="228600" cy="261610"/>
          </a:xfrm>
          <a:prstGeom prst="rect">
            <a:avLst/>
          </a:prstGeom>
          <a:noFill/>
        </p:spPr>
        <p:txBody>
          <a:bodyPr wrap="square" rtlCol="0">
            <a:spAutoFit/>
          </a:bodyPr>
          <a:lstStyle/>
          <a:p>
            <a:r>
              <a:rPr lang="en-US" sz="1100" dirty="0"/>
              <a:t>4</a:t>
            </a:r>
          </a:p>
        </p:txBody>
      </p:sp>
      <p:pic>
        <p:nvPicPr>
          <p:cNvPr id="8" name="Picture 7">
            <a:extLst>
              <a:ext uri="{FF2B5EF4-FFF2-40B4-BE49-F238E27FC236}">
                <a16:creationId xmlns:a16="http://schemas.microsoft.com/office/drawing/2014/main" id="{A3146F27-A554-648B-36F2-4714C1AE66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pic>
        <p:nvPicPr>
          <p:cNvPr id="10" name="Picture 9">
            <a:extLst>
              <a:ext uri="{FF2B5EF4-FFF2-40B4-BE49-F238E27FC236}">
                <a16:creationId xmlns:a16="http://schemas.microsoft.com/office/drawing/2014/main" id="{7D791E8D-3CA8-F679-E23E-D8E76C746AAE}"/>
              </a:ext>
            </a:extLst>
          </p:cNvPr>
          <p:cNvPicPr>
            <a:picLocks noChangeAspect="1"/>
          </p:cNvPicPr>
          <p:nvPr/>
        </p:nvPicPr>
        <p:blipFill>
          <a:blip r:embed="rId3" cstate="print">
            <a:extLst>
              <a:ext uri="{28A0092B-C50C-407E-A947-70E740481C1C}">
                <a14:useLocalDpi xmlns:a14="http://schemas.microsoft.com/office/drawing/2010/main" val="0"/>
              </a:ext>
            </a:extLst>
          </a:blip>
          <a:srcRect l="9167" t="13373" r="6666" b="24444"/>
          <a:stretch>
            <a:fillRect/>
          </a:stretch>
        </p:blipFill>
        <p:spPr>
          <a:xfrm>
            <a:off x="304800" y="3810000"/>
            <a:ext cx="5243209" cy="2905303"/>
          </a:xfrm>
          <a:prstGeom prst="rect">
            <a:avLst/>
          </a:prstGeom>
          <a:effectLst>
            <a:outerShdw blurRad="63500" sx="102000" sy="102000" algn="ctr" rotWithShape="0">
              <a:prstClr val="black">
                <a:alpha val="40000"/>
              </a:prstClr>
            </a:outerShdw>
          </a:effectLst>
        </p:spPr>
      </p:pic>
      <p:sp>
        <p:nvSpPr>
          <p:cNvPr id="6" name="Rectangle 5">
            <a:extLst>
              <a:ext uri="{FF2B5EF4-FFF2-40B4-BE49-F238E27FC236}">
                <a16:creationId xmlns:a16="http://schemas.microsoft.com/office/drawing/2014/main" id="{EF2CA77D-C5E3-6ADF-8075-72C18E3725FF}"/>
              </a:ext>
            </a:extLst>
          </p:cNvPr>
          <p:cNvSpPr/>
          <p:nvPr/>
        </p:nvSpPr>
        <p:spPr>
          <a:xfrm>
            <a:off x="3276600" y="6243935"/>
            <a:ext cx="2133600" cy="461665"/>
          </a:xfrm>
          <a:prstGeom prst="rect">
            <a:avLst/>
          </a:prstGeom>
        </p:spPr>
        <p:txBody>
          <a:bodyPr wrap="square">
            <a:spAutoFit/>
          </a:bodyPr>
          <a:lstStyle/>
          <a:p>
            <a:pPr algn="ctr"/>
            <a:r>
              <a:rPr lang="en-US" sz="1200" b="1" dirty="0">
                <a:solidFill>
                  <a:srgbClr val="FFFF00"/>
                </a:solidFill>
              </a:rPr>
              <a:t>Governing Commission gathering in Bedford, PA</a:t>
            </a:r>
          </a:p>
        </p:txBody>
      </p:sp>
      <p:sp>
        <p:nvSpPr>
          <p:cNvPr id="11" name="TextBox 10">
            <a:extLst>
              <a:ext uri="{FF2B5EF4-FFF2-40B4-BE49-F238E27FC236}">
                <a16:creationId xmlns:a16="http://schemas.microsoft.com/office/drawing/2014/main" id="{1614D39B-8666-7C67-55CB-3DA046871858}"/>
              </a:ext>
            </a:extLst>
          </p:cNvPr>
          <p:cNvSpPr txBox="1"/>
          <p:nvPr/>
        </p:nvSpPr>
        <p:spPr>
          <a:xfrm>
            <a:off x="6037637" y="4146201"/>
            <a:ext cx="2649164" cy="1815882"/>
          </a:xfrm>
          <a:prstGeom prst="rect">
            <a:avLst/>
          </a:prstGeom>
          <a:noFill/>
        </p:spPr>
        <p:txBody>
          <a:bodyPr wrap="square" rtlCol="0">
            <a:spAutoFit/>
          </a:bodyPr>
          <a:lstStyle/>
          <a:p>
            <a:r>
              <a:rPr lang="en-US" sz="1400" dirty="0"/>
              <a:t>The Governing Commission consist of the Synod’s</a:t>
            </a:r>
          </a:p>
          <a:p>
            <a:r>
              <a:rPr lang="en-US" sz="1400" dirty="0"/>
              <a:t>co-moderators, eight elected commissioners, five ex-officio (four Synod staff members plus the previous</a:t>
            </a:r>
          </a:p>
          <a:p>
            <a:r>
              <a:rPr lang="en-US" sz="1400" dirty="0"/>
              <a:t>co-moderator) and two advisory executive presbyters.</a:t>
            </a:r>
          </a:p>
        </p:txBody>
      </p:sp>
    </p:spTree>
    <p:extLst>
      <p:ext uri="{BB962C8B-B14F-4D97-AF65-F5344CB8AC3E}">
        <p14:creationId xmlns:p14="http://schemas.microsoft.com/office/powerpoint/2010/main" val="249654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76200"/>
            <a:ext cx="7010400" cy="3354765"/>
          </a:xfrm>
          <a:prstGeom prst="rect">
            <a:avLst/>
          </a:prstGeom>
          <a:noFill/>
        </p:spPr>
        <p:txBody>
          <a:bodyPr wrap="square" rtlCol="0">
            <a:spAutoFit/>
          </a:bodyPr>
          <a:lstStyle/>
          <a:p>
            <a:r>
              <a:rPr lang="en-US" sz="2400" b="1" dirty="0"/>
              <a:t>Making a difference</a:t>
            </a:r>
          </a:p>
          <a:p>
            <a:endParaRPr lang="en-US" sz="1200" dirty="0"/>
          </a:p>
          <a:p>
            <a:r>
              <a:rPr lang="en-US" sz="1400" dirty="0"/>
              <a:t>Each year, the Synod of the Trinity awards hundreds of thousands of dollars to presbyteries and churches. Moneys are generally distributed in the following ways:</a:t>
            </a:r>
          </a:p>
          <a:p>
            <a:endParaRPr lang="en-US" sz="1400" dirty="0"/>
          </a:p>
          <a:p>
            <a:pPr marL="285750" indent="-285750">
              <a:buClr>
                <a:srgbClr val="FF0000"/>
              </a:buClr>
              <a:buSzPct val="175000"/>
              <a:buFont typeface="Wingdings" panose="05000000000000000000" pitchFamily="2" charset="2"/>
              <a:buChar char="§"/>
            </a:pPr>
            <a:r>
              <a:rPr lang="en-US" b="1" dirty="0">
                <a:solidFill>
                  <a:srgbClr val="FF0000"/>
                </a:solidFill>
              </a:rPr>
              <a:t>Justice &amp; Righteousness Grants</a:t>
            </a:r>
          </a:p>
          <a:p>
            <a:r>
              <a:rPr lang="en-US" sz="1400" dirty="0"/>
              <a:t>This grant is designed to promote conversation or action that leads to greater justice and righteousness in the church and the wider world. Efforts may include direct action, preventive measures, community education and heightening awareness.</a:t>
            </a:r>
          </a:p>
          <a:p>
            <a:endParaRPr lang="en-US" sz="1400" dirty="0"/>
          </a:p>
          <a:p>
            <a:pPr marL="285750" indent="-285750">
              <a:buSzPct val="175000"/>
              <a:buFont typeface="Wingdings" panose="05000000000000000000" pitchFamily="2" charset="2"/>
              <a:buChar char="§"/>
            </a:pPr>
            <a:r>
              <a:rPr lang="en-US" b="1" dirty="0">
                <a:solidFill>
                  <a:srgbClr val="FF0000"/>
                </a:solidFill>
              </a:rPr>
              <a:t>Mission Travel Grants</a:t>
            </a:r>
          </a:p>
          <a:p>
            <a:r>
              <a:rPr lang="en-US" sz="1400" dirty="0"/>
              <a:t>Short-term mission trip travel represents a special kind of experience, and the Synod of the Trinity wants to help congregations and individuals put faith into action through this grant.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30" t="20026" r="1" b="14468"/>
          <a:stretch/>
        </p:blipFill>
        <p:spPr>
          <a:xfrm>
            <a:off x="152400" y="3657600"/>
            <a:ext cx="6667500" cy="2937661"/>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112" y="3352800"/>
            <a:ext cx="1905000" cy="2857500"/>
          </a:xfrm>
          <a:prstGeom prst="rect">
            <a:avLst/>
          </a:prstGeom>
          <a:ln>
            <a:noFill/>
          </a:ln>
          <a:effectLst>
            <a:outerShdw blurRad="190500" algn="tl" rotWithShape="0">
              <a:srgbClr val="000000">
                <a:alpha val="70000"/>
              </a:srgbClr>
            </a:outerShdw>
          </a:effectLst>
        </p:spPr>
      </p:pic>
      <p:sp>
        <p:nvSpPr>
          <p:cNvPr id="7" name="Rectangle 6"/>
          <p:cNvSpPr/>
          <p:nvPr/>
        </p:nvSpPr>
        <p:spPr>
          <a:xfrm>
            <a:off x="152400" y="6296667"/>
            <a:ext cx="4459426" cy="276999"/>
          </a:xfrm>
          <a:prstGeom prst="rect">
            <a:avLst/>
          </a:prstGeom>
        </p:spPr>
        <p:txBody>
          <a:bodyPr wrap="none">
            <a:spAutoFit/>
          </a:bodyPr>
          <a:lstStyle/>
          <a:p>
            <a:r>
              <a:rPr lang="en-US" sz="1200" b="1" dirty="0">
                <a:solidFill>
                  <a:srgbClr val="FFFF00"/>
                </a:solidFill>
              </a:rPr>
              <a:t>Pittsburgh and Beaver-Butler Presbyteries in Malawi, Africa</a:t>
            </a:r>
          </a:p>
        </p:txBody>
      </p:sp>
      <p:sp>
        <p:nvSpPr>
          <p:cNvPr id="8" name="Rectangle 7"/>
          <p:cNvSpPr/>
          <p:nvPr/>
        </p:nvSpPr>
        <p:spPr>
          <a:xfrm>
            <a:off x="7010400" y="5753100"/>
            <a:ext cx="1881512" cy="461665"/>
          </a:xfrm>
          <a:prstGeom prst="rect">
            <a:avLst/>
          </a:prstGeom>
        </p:spPr>
        <p:txBody>
          <a:bodyPr wrap="square">
            <a:spAutoFit/>
          </a:bodyPr>
          <a:lstStyle/>
          <a:p>
            <a:pPr algn="ctr"/>
            <a:r>
              <a:rPr lang="en-US" sz="1200" b="1" dirty="0">
                <a:solidFill>
                  <a:srgbClr val="FFFF00"/>
                </a:solidFill>
              </a:rPr>
              <a:t>First PC of Charleston, WV, in Peru</a:t>
            </a:r>
          </a:p>
        </p:txBody>
      </p:sp>
      <p:sp>
        <p:nvSpPr>
          <p:cNvPr id="9" name="TextBox 8"/>
          <p:cNvSpPr txBox="1"/>
          <p:nvPr/>
        </p:nvSpPr>
        <p:spPr>
          <a:xfrm>
            <a:off x="8839200" y="6520190"/>
            <a:ext cx="228600" cy="261610"/>
          </a:xfrm>
          <a:prstGeom prst="rect">
            <a:avLst/>
          </a:prstGeom>
          <a:noFill/>
        </p:spPr>
        <p:txBody>
          <a:bodyPr wrap="square" rtlCol="0">
            <a:spAutoFit/>
          </a:bodyPr>
          <a:lstStyle/>
          <a:p>
            <a:r>
              <a:rPr lang="en-US" sz="1100" dirty="0"/>
              <a:t>5</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73242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97572"/>
            <a:ext cx="6781800" cy="3385542"/>
          </a:xfrm>
          <a:prstGeom prst="rect">
            <a:avLst/>
          </a:prstGeom>
          <a:noFill/>
        </p:spPr>
        <p:txBody>
          <a:bodyPr wrap="square" rtlCol="0">
            <a:spAutoFit/>
          </a:bodyPr>
          <a:lstStyle/>
          <a:p>
            <a:r>
              <a:rPr lang="en-US" sz="2400" b="1" dirty="0"/>
              <a:t>Making a difference</a:t>
            </a:r>
          </a:p>
          <a:p>
            <a:endParaRPr lang="en-US" sz="1400" dirty="0"/>
          </a:p>
          <a:p>
            <a:pPr marL="285750" indent="-285750">
              <a:buClr>
                <a:srgbClr val="FF0000"/>
              </a:buClr>
              <a:buSzPct val="175000"/>
              <a:buFont typeface="Wingdings" panose="05000000000000000000" pitchFamily="2" charset="2"/>
              <a:buChar char="§"/>
            </a:pPr>
            <a:r>
              <a:rPr lang="en-US" b="1" dirty="0">
                <a:solidFill>
                  <a:srgbClr val="FF0000"/>
                </a:solidFill>
              </a:rPr>
              <a:t>Innovation Grants</a:t>
            </a:r>
          </a:p>
          <a:p>
            <a:r>
              <a:rPr lang="en-US" sz="1400" dirty="0"/>
              <a:t>Through these one-time grants, congregations, presbyteries and faith-based organizations are encouraged to dream and explore innovative and new possibilities for ministry and mission. Applicants are encouraged to brainstorm new project initiatives intent on building the church’s capacity without the fear of failure.</a:t>
            </a:r>
          </a:p>
          <a:p>
            <a:endParaRPr lang="en-US" sz="1400" dirty="0"/>
          </a:p>
          <a:p>
            <a:pPr marL="285750" indent="-285750">
              <a:buClr>
                <a:srgbClr val="FF0000"/>
              </a:buClr>
              <a:buSzPct val="175000"/>
              <a:buFont typeface="Wingdings" panose="05000000000000000000" pitchFamily="2" charset="2"/>
              <a:buChar char="§"/>
            </a:pPr>
            <a:r>
              <a:rPr lang="en-US" b="1" dirty="0">
                <a:solidFill>
                  <a:srgbClr val="FF0000"/>
                </a:solidFill>
              </a:rPr>
              <a:t>Ecumenical Relationships Grant</a:t>
            </a:r>
          </a:p>
          <a:p>
            <a:r>
              <a:rPr lang="en-US" sz="1400" dirty="0"/>
              <a:t>Guided by the Synod’s fifth end (“Nurturing relationships within the larger church for the purpose of </a:t>
            </a:r>
            <a:r>
              <a:rPr lang="en-US" sz="1400"/>
              <a:t>greater witness</a:t>
            </a:r>
            <a:r>
              <a:rPr lang="en-US" sz="1400" dirty="0"/>
              <a:t>”), the Ecumenical/Wider Church Grant is designed to encourage joint and shared ministry and mission in local communities among ecumenical partners.</a:t>
            </a:r>
          </a:p>
        </p:txBody>
      </p:sp>
      <p:sp>
        <p:nvSpPr>
          <p:cNvPr id="8" name="TextBox 7"/>
          <p:cNvSpPr txBox="1"/>
          <p:nvPr/>
        </p:nvSpPr>
        <p:spPr>
          <a:xfrm>
            <a:off x="8839200" y="6520190"/>
            <a:ext cx="228600" cy="261610"/>
          </a:xfrm>
          <a:prstGeom prst="rect">
            <a:avLst/>
          </a:prstGeom>
          <a:noFill/>
        </p:spPr>
        <p:txBody>
          <a:bodyPr wrap="square" rtlCol="0">
            <a:spAutoFit/>
          </a:bodyPr>
          <a:lstStyle/>
          <a:p>
            <a:r>
              <a:rPr lang="en-US" sz="1100" dirty="0"/>
              <a:t>6</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pic>
        <p:nvPicPr>
          <p:cNvPr id="5" name="Picture 4">
            <a:extLst>
              <a:ext uri="{FF2B5EF4-FFF2-40B4-BE49-F238E27FC236}">
                <a16:creationId xmlns:a16="http://schemas.microsoft.com/office/drawing/2014/main" id="{67762095-C40E-515A-9588-FA5B4BD6D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754691"/>
            <a:ext cx="3934545" cy="2950909"/>
          </a:xfrm>
          <a:prstGeom prst="rect">
            <a:avLst/>
          </a:prstGeom>
          <a:effectLst>
            <a:outerShdw blurRad="63500" sx="102000" sy="102000" algn="ctr" rotWithShape="0">
              <a:prstClr val="black">
                <a:alpha val="40000"/>
              </a:prstClr>
            </a:outerShdw>
          </a:effectLst>
        </p:spPr>
      </p:pic>
      <p:sp>
        <p:nvSpPr>
          <p:cNvPr id="10" name="Rectangle 9"/>
          <p:cNvSpPr/>
          <p:nvPr/>
        </p:nvSpPr>
        <p:spPr>
          <a:xfrm>
            <a:off x="2410545" y="6243402"/>
            <a:ext cx="1676400" cy="461665"/>
          </a:xfrm>
          <a:prstGeom prst="rect">
            <a:avLst/>
          </a:prstGeom>
        </p:spPr>
        <p:txBody>
          <a:bodyPr wrap="square">
            <a:spAutoFit/>
          </a:bodyPr>
          <a:lstStyle/>
          <a:p>
            <a:pPr algn="ctr"/>
            <a:r>
              <a:rPr lang="en-US" sz="1200" b="1" dirty="0">
                <a:solidFill>
                  <a:srgbClr val="FFFF00"/>
                </a:solidFill>
              </a:rPr>
              <a:t>Traveling Labyrinth</a:t>
            </a:r>
          </a:p>
          <a:p>
            <a:pPr algn="ctr"/>
            <a:r>
              <a:rPr lang="en-US" sz="1200" b="1" dirty="0">
                <a:solidFill>
                  <a:srgbClr val="FFFF00"/>
                </a:solidFill>
              </a:rPr>
              <a:t>in Upper Ohio Valley</a:t>
            </a:r>
          </a:p>
        </p:txBody>
      </p:sp>
      <p:pic>
        <p:nvPicPr>
          <p:cNvPr id="7" name="Picture 6">
            <a:extLst>
              <a:ext uri="{FF2B5EF4-FFF2-40B4-BE49-F238E27FC236}">
                <a16:creationId xmlns:a16="http://schemas.microsoft.com/office/drawing/2014/main" id="{0ADFAC80-0FA5-6FE8-ADB0-FF340CA4E75A}"/>
              </a:ext>
            </a:extLst>
          </p:cNvPr>
          <p:cNvPicPr>
            <a:picLocks noChangeAspect="1"/>
          </p:cNvPicPr>
          <p:nvPr/>
        </p:nvPicPr>
        <p:blipFill>
          <a:blip r:embed="rId4" cstate="print">
            <a:extLst>
              <a:ext uri="{28A0092B-C50C-407E-A947-70E740481C1C}">
                <a14:useLocalDpi xmlns:a14="http://schemas.microsoft.com/office/drawing/2010/main" val="0"/>
              </a:ext>
            </a:extLst>
          </a:blip>
          <a:srcRect t="5824"/>
          <a:stretch>
            <a:fillRect/>
          </a:stretch>
        </p:blipFill>
        <p:spPr>
          <a:xfrm>
            <a:off x="4539365" y="3483114"/>
            <a:ext cx="4299835" cy="3037076"/>
          </a:xfrm>
          <a:prstGeom prst="rect">
            <a:avLst/>
          </a:prstGeom>
        </p:spPr>
      </p:pic>
      <p:sp>
        <p:nvSpPr>
          <p:cNvPr id="11" name="Rectangle 10"/>
          <p:cNvSpPr/>
          <p:nvPr/>
        </p:nvSpPr>
        <p:spPr>
          <a:xfrm>
            <a:off x="7162800" y="6058525"/>
            <a:ext cx="1676400" cy="461665"/>
          </a:xfrm>
          <a:prstGeom prst="rect">
            <a:avLst/>
          </a:prstGeom>
        </p:spPr>
        <p:txBody>
          <a:bodyPr wrap="square">
            <a:spAutoFit/>
          </a:bodyPr>
          <a:lstStyle/>
          <a:p>
            <a:pPr algn="ctr"/>
            <a:r>
              <a:rPr lang="en-US" sz="1200" b="1" dirty="0">
                <a:solidFill>
                  <a:srgbClr val="FFFF00"/>
                </a:solidFill>
              </a:rPr>
              <a:t>Intertwined Outdoor Ministry</a:t>
            </a:r>
          </a:p>
        </p:txBody>
      </p:sp>
    </p:spTree>
    <p:extLst>
      <p:ext uri="{BB962C8B-B14F-4D97-AF65-F5344CB8AC3E}">
        <p14:creationId xmlns:p14="http://schemas.microsoft.com/office/powerpoint/2010/main" val="21265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6529662" cy="1600438"/>
          </a:xfrm>
          <a:prstGeom prst="rect">
            <a:avLst/>
          </a:prstGeom>
          <a:noFill/>
        </p:spPr>
        <p:txBody>
          <a:bodyPr wrap="square" rtlCol="0">
            <a:spAutoFit/>
          </a:bodyPr>
          <a:lstStyle/>
          <a:p>
            <a:r>
              <a:rPr lang="en-US" sz="2400" b="1" dirty="0"/>
              <a:t>Making a difference</a:t>
            </a:r>
          </a:p>
          <a:p>
            <a:endParaRPr lang="en-US" sz="1400" dirty="0"/>
          </a:p>
          <a:p>
            <a:pPr marL="285750" indent="-285750">
              <a:buClr>
                <a:srgbClr val="FF0000"/>
              </a:buClr>
              <a:buSzPct val="175000"/>
              <a:buFont typeface="Wingdings" panose="05000000000000000000" pitchFamily="2" charset="2"/>
              <a:buChar char="§"/>
            </a:pPr>
            <a:r>
              <a:rPr lang="en-US" b="1" dirty="0">
                <a:solidFill>
                  <a:srgbClr val="FF0000"/>
                </a:solidFill>
              </a:rPr>
              <a:t>Partnership Grants</a:t>
            </a:r>
          </a:p>
          <a:p>
            <a:r>
              <a:rPr lang="en-US" sz="1400" dirty="0"/>
              <a:t>The Partnership Grant is designed to encourage joint and shared ministry and mission by groups of people from different organizations, congregations and presbyteries.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932"/>
          <a:stretch/>
        </p:blipFill>
        <p:spPr>
          <a:xfrm>
            <a:off x="381000" y="1977867"/>
            <a:ext cx="3124200" cy="1603533"/>
          </a:xfrm>
          <a:prstGeom prst="rect">
            <a:avLst/>
          </a:prstGeom>
          <a:ln>
            <a:noFill/>
          </a:ln>
          <a:effectLst>
            <a:outerShdw blurRad="190500" algn="tl" rotWithShape="0">
              <a:srgbClr val="000000">
                <a:alpha val="70000"/>
              </a:srgbClr>
            </a:outerShdw>
          </a:effectLst>
        </p:spPr>
      </p:pic>
      <p:sp>
        <p:nvSpPr>
          <p:cNvPr id="12" name="Rectangle 11"/>
          <p:cNvSpPr/>
          <p:nvPr/>
        </p:nvSpPr>
        <p:spPr>
          <a:xfrm>
            <a:off x="304800" y="2935069"/>
            <a:ext cx="1752600" cy="646331"/>
          </a:xfrm>
          <a:prstGeom prst="rect">
            <a:avLst/>
          </a:prstGeom>
        </p:spPr>
        <p:txBody>
          <a:bodyPr wrap="square">
            <a:spAutoFit/>
          </a:bodyPr>
          <a:lstStyle/>
          <a:p>
            <a:pPr algn="ctr"/>
            <a:r>
              <a:rPr lang="en-US" sz="1200" b="1" dirty="0">
                <a:solidFill>
                  <a:srgbClr val="FFFF00"/>
                </a:solidFill>
              </a:rPr>
              <a:t>Association of Partners in Christian Education</a:t>
            </a:r>
          </a:p>
        </p:txBody>
      </p:sp>
      <p:sp>
        <p:nvSpPr>
          <p:cNvPr id="13" name="TextBox 12"/>
          <p:cNvSpPr txBox="1"/>
          <p:nvPr/>
        </p:nvSpPr>
        <p:spPr>
          <a:xfrm>
            <a:off x="4114800" y="1981200"/>
            <a:ext cx="4190999" cy="1661993"/>
          </a:xfrm>
          <a:prstGeom prst="rect">
            <a:avLst/>
          </a:prstGeom>
          <a:noFill/>
        </p:spPr>
        <p:txBody>
          <a:bodyPr wrap="square" rtlCol="0">
            <a:spAutoFit/>
          </a:bodyPr>
          <a:lstStyle/>
          <a:p>
            <a:pPr marL="285750" indent="-285750">
              <a:buClr>
                <a:srgbClr val="FF0000"/>
              </a:buClr>
              <a:buSzPct val="175000"/>
              <a:buFont typeface="Wingdings" panose="05000000000000000000" pitchFamily="2" charset="2"/>
              <a:buChar char="§"/>
            </a:pPr>
            <a:r>
              <a:rPr lang="en-US" b="1" dirty="0">
                <a:solidFill>
                  <a:srgbClr val="FF0000"/>
                </a:solidFill>
              </a:rPr>
              <a:t>Education &amp; Nurture Grants</a:t>
            </a:r>
          </a:p>
          <a:p>
            <a:r>
              <a:rPr lang="en-US" sz="1400" dirty="0"/>
              <a:t>This opportunity is designed specifically to support undergraduate and seminary scholarships, camperships and new programming for regional PC(USA) camps, congregational efforts that address local educational needs and similar endeavors.</a:t>
            </a:r>
          </a:p>
        </p:txBody>
      </p:sp>
      <p:sp>
        <p:nvSpPr>
          <p:cNvPr id="10" name="TextBox 9"/>
          <p:cNvSpPr txBox="1"/>
          <p:nvPr/>
        </p:nvSpPr>
        <p:spPr>
          <a:xfrm>
            <a:off x="8839200" y="6520190"/>
            <a:ext cx="228600" cy="261610"/>
          </a:xfrm>
          <a:prstGeom prst="rect">
            <a:avLst/>
          </a:prstGeom>
          <a:noFill/>
        </p:spPr>
        <p:txBody>
          <a:bodyPr wrap="square" rtlCol="0">
            <a:spAutoFit/>
          </a:bodyPr>
          <a:lstStyle/>
          <a:p>
            <a:r>
              <a:rPr lang="en-US" sz="1100" dirty="0"/>
              <a:t>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806603"/>
            <a:ext cx="3786462" cy="2517997"/>
          </a:xfrm>
          <a:prstGeom prst="rect">
            <a:avLst/>
          </a:prstGeom>
          <a:ln>
            <a:noFill/>
          </a:ln>
          <a:effectLst>
            <a:outerShdw blurRad="190500" algn="tl" rotWithShape="0">
              <a:srgbClr val="000000">
                <a:alpha val="70000"/>
              </a:srgbClr>
            </a:outerShdw>
          </a:effectLst>
        </p:spPr>
      </p:pic>
      <p:sp>
        <p:nvSpPr>
          <p:cNvPr id="14" name="Rectangle 13"/>
          <p:cNvSpPr/>
          <p:nvPr/>
        </p:nvSpPr>
        <p:spPr>
          <a:xfrm>
            <a:off x="6172200" y="6047601"/>
            <a:ext cx="1905000" cy="276999"/>
          </a:xfrm>
          <a:prstGeom prst="rect">
            <a:avLst/>
          </a:prstGeom>
        </p:spPr>
        <p:txBody>
          <a:bodyPr wrap="square">
            <a:spAutoFit/>
          </a:bodyPr>
          <a:lstStyle/>
          <a:p>
            <a:pPr algn="ctr"/>
            <a:r>
              <a:rPr lang="en-US" sz="1200" b="1" dirty="0">
                <a:solidFill>
                  <a:srgbClr val="FFFF00"/>
                </a:solidFill>
              </a:rPr>
              <a:t>West Virginia University</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Tree>
    <p:extLst>
      <p:ext uri="{BB962C8B-B14F-4D97-AF65-F5344CB8AC3E}">
        <p14:creationId xmlns:p14="http://schemas.microsoft.com/office/powerpoint/2010/main" val="162672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45507"/>
            <a:ext cx="5638800" cy="1815882"/>
          </a:xfrm>
          <a:prstGeom prst="rect">
            <a:avLst/>
          </a:prstGeom>
          <a:noFill/>
        </p:spPr>
        <p:txBody>
          <a:bodyPr wrap="square" rtlCol="0">
            <a:spAutoFit/>
          </a:bodyPr>
          <a:lstStyle/>
          <a:p>
            <a:r>
              <a:rPr lang="en-US" sz="2400" b="1" dirty="0"/>
              <a:t>Making a difference</a:t>
            </a:r>
          </a:p>
          <a:p>
            <a:endParaRPr lang="en-US" sz="1400" dirty="0"/>
          </a:p>
          <a:p>
            <a:pPr marL="285750" indent="-285750">
              <a:buClr>
                <a:srgbClr val="FF0000"/>
              </a:buClr>
              <a:buSzPct val="175000"/>
              <a:buFont typeface="Wingdings" panose="05000000000000000000" pitchFamily="2" charset="2"/>
              <a:buChar char="§"/>
            </a:pPr>
            <a:r>
              <a:rPr lang="en-US" b="1" dirty="0">
                <a:solidFill>
                  <a:srgbClr val="FF0000"/>
                </a:solidFill>
              </a:rPr>
              <a:t>Small Church Leadership Development</a:t>
            </a:r>
          </a:p>
          <a:p>
            <a:r>
              <a:rPr lang="en-US" sz="1400" dirty="0"/>
              <a:t>Funds are provided to our presbyteries to distribute to their smaller congregations (membership of 100 or less) for the training of clergy and lay leadership. Each year, the Synod distributes as much as $32,000 to its presbyteries for this purpose.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4307"/>
          <a:stretch/>
        </p:blipFill>
        <p:spPr>
          <a:xfrm>
            <a:off x="467867" y="2510135"/>
            <a:ext cx="3867658" cy="2195676"/>
          </a:xfrm>
          <a:prstGeom prst="rect">
            <a:avLst/>
          </a:prstGeom>
          <a:ln>
            <a:noFill/>
          </a:ln>
          <a:effectLst>
            <a:outerShdw blurRad="190500" algn="tl" rotWithShape="0">
              <a:srgbClr val="000000">
                <a:alpha val="70000"/>
              </a:srgbClr>
            </a:outerShdw>
          </a:effectLst>
        </p:spPr>
      </p:pic>
      <p:sp>
        <p:nvSpPr>
          <p:cNvPr id="11" name="Rectangle 10"/>
          <p:cNvSpPr/>
          <p:nvPr/>
        </p:nvSpPr>
        <p:spPr>
          <a:xfrm>
            <a:off x="457200" y="4262735"/>
            <a:ext cx="1676399" cy="461665"/>
          </a:xfrm>
          <a:prstGeom prst="rect">
            <a:avLst/>
          </a:prstGeom>
        </p:spPr>
        <p:txBody>
          <a:bodyPr wrap="square">
            <a:spAutoFit/>
          </a:bodyPr>
          <a:lstStyle/>
          <a:p>
            <a:pPr algn="ctr"/>
            <a:r>
              <a:rPr lang="en-US" sz="1200" b="1" dirty="0">
                <a:solidFill>
                  <a:srgbClr val="FFFF00"/>
                </a:solidFill>
              </a:rPr>
              <a:t>West Virginia’s Small Church Conference</a:t>
            </a:r>
          </a:p>
        </p:txBody>
      </p:sp>
      <p:sp>
        <p:nvSpPr>
          <p:cNvPr id="10" name="TextBox 9"/>
          <p:cNvSpPr txBox="1"/>
          <p:nvPr/>
        </p:nvSpPr>
        <p:spPr>
          <a:xfrm>
            <a:off x="8839200" y="6520190"/>
            <a:ext cx="228600" cy="261610"/>
          </a:xfrm>
          <a:prstGeom prst="rect">
            <a:avLst/>
          </a:prstGeom>
          <a:noFill/>
        </p:spPr>
        <p:txBody>
          <a:bodyPr wrap="square" rtlCol="0">
            <a:spAutoFit/>
          </a:bodyPr>
          <a:lstStyle/>
          <a:p>
            <a:r>
              <a:rPr lang="en-US" sz="1100" dirty="0"/>
              <a:t>8</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1981199" cy="1954033"/>
          </a:xfrm>
          <a:prstGeom prst="rect">
            <a:avLst/>
          </a:prstGeom>
        </p:spPr>
      </p:pic>
      <p:sp>
        <p:nvSpPr>
          <p:cNvPr id="3" name="TextBox 2">
            <a:extLst>
              <a:ext uri="{FF2B5EF4-FFF2-40B4-BE49-F238E27FC236}">
                <a16:creationId xmlns:a16="http://schemas.microsoft.com/office/drawing/2014/main" id="{D8BAAF87-4363-8AE4-F14F-F205CADD8289}"/>
              </a:ext>
            </a:extLst>
          </p:cNvPr>
          <p:cNvSpPr txBox="1"/>
          <p:nvPr/>
        </p:nvSpPr>
        <p:spPr>
          <a:xfrm>
            <a:off x="4895340" y="3915251"/>
            <a:ext cx="3943859" cy="1723549"/>
          </a:xfrm>
          <a:prstGeom prst="rect">
            <a:avLst/>
          </a:prstGeom>
          <a:noFill/>
        </p:spPr>
        <p:txBody>
          <a:bodyPr wrap="square" rtlCol="0">
            <a:spAutoFit/>
          </a:bodyPr>
          <a:lstStyle/>
          <a:p>
            <a:pPr marL="285750" indent="-285750">
              <a:buClr>
                <a:srgbClr val="FF0000"/>
              </a:buClr>
              <a:buSzPct val="175000"/>
              <a:buFont typeface="Wingdings" panose="05000000000000000000" pitchFamily="2" charset="2"/>
              <a:buChar char="§"/>
            </a:pPr>
            <a:r>
              <a:rPr lang="en-US" b="1" dirty="0">
                <a:solidFill>
                  <a:srgbClr val="FF0000"/>
                </a:solidFill>
              </a:rPr>
              <a:t>Brotherhood Insurance Partnership</a:t>
            </a:r>
          </a:p>
          <a:p>
            <a:r>
              <a:rPr lang="en-US" sz="1400" dirty="0"/>
              <a:t>Profits generated by Brotherhood Insurance are given back to the Synod and then shared with those entities that participate in the program. Annually, $50,000 is distributed back to our presbyteries.</a:t>
            </a:r>
          </a:p>
        </p:txBody>
      </p:sp>
    </p:spTree>
    <p:extLst>
      <p:ext uri="{BB962C8B-B14F-4D97-AF65-F5344CB8AC3E}">
        <p14:creationId xmlns:p14="http://schemas.microsoft.com/office/powerpoint/2010/main" val="3123431582"/>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2258</TotalTime>
  <Words>1715</Words>
  <Application>Microsoft Office PowerPoint</Application>
  <PresentationFormat>On-screen Show (4:3)</PresentationFormat>
  <Paragraphs>212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Georgia</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Synod of the Trinity</dc:title>
  <dc:creator>Michael Givler</dc:creator>
  <cp:lastModifiedBy>Michael Givler</cp:lastModifiedBy>
  <cp:revision>352</cp:revision>
  <cp:lastPrinted>2020-01-15T13:52:43Z</cp:lastPrinted>
  <dcterms:created xsi:type="dcterms:W3CDTF">2015-09-15T17:32:21Z</dcterms:created>
  <dcterms:modified xsi:type="dcterms:W3CDTF">2026-01-22T14:49:54Z</dcterms:modified>
</cp:coreProperties>
</file>